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6"/>
  </p:notesMasterIdLst>
  <p:sldIdLst>
    <p:sldId id="259" r:id="rId5"/>
  </p:sldIdLst>
  <p:sldSz cx="6858000"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875"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an Hartwell" initials="A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05BEFF"/>
    <a:srgbClr val="5BD4FF"/>
    <a:srgbClr val="00AAE6"/>
    <a:srgbClr val="C5E8FF"/>
    <a:srgbClr val="DEEBF6"/>
    <a:srgbClr val="C1D9EF"/>
    <a:srgbClr val="E6E6E6"/>
    <a:srgbClr val="B9E3FF"/>
    <a:srgbClr val="C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07" autoAdjust="0"/>
    <p:restoredTop sz="94662"/>
  </p:normalViewPr>
  <p:slideViewPr>
    <p:cSldViewPr snapToGrid="0">
      <p:cViewPr varScale="1">
        <p:scale>
          <a:sx n="14" d="100"/>
          <a:sy n="14" d="100"/>
        </p:scale>
        <p:origin x="5080" y="312"/>
      </p:cViewPr>
      <p:guideLst>
        <p:guide orient="horz" pos="15875"/>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F6E4FF-46E7-4BB7-B295-9D7BD7D44128}" type="datetimeFigureOut">
              <a:rPr lang="en-GB" smtClean="0"/>
              <a:t>20/11/2023</a:t>
            </a:fld>
            <a:endParaRPr lang="en-GB"/>
          </a:p>
        </p:txBody>
      </p:sp>
      <p:sp>
        <p:nvSpPr>
          <p:cNvPr id="4" name="Slide Image Placeholder 3"/>
          <p:cNvSpPr>
            <a:spLocks noGrp="1" noRot="1" noChangeAspect="1"/>
          </p:cNvSpPr>
          <p:nvPr>
            <p:ph type="sldImg" idx="2"/>
          </p:nvPr>
        </p:nvSpPr>
        <p:spPr>
          <a:xfrm>
            <a:off x="3219450" y="1143000"/>
            <a:ext cx="4191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738F8D-B9FE-4C69-9260-CE48B832AFFF}" type="slidenum">
              <a:rPr lang="en-GB" smtClean="0"/>
              <a:t>‹#›</a:t>
            </a:fld>
            <a:endParaRPr lang="en-GB"/>
          </a:p>
        </p:txBody>
      </p:sp>
    </p:spTree>
    <p:extLst>
      <p:ext uri="{BB962C8B-B14F-4D97-AF65-F5344CB8AC3E}">
        <p14:creationId xmlns:p14="http://schemas.microsoft.com/office/powerpoint/2010/main" val="851312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4738F8D-B9FE-4C69-9260-CE48B832AFFF}" type="slidenum">
              <a:rPr lang="en-GB" smtClean="0"/>
              <a:t>1</a:t>
            </a:fld>
            <a:endParaRPr lang="en-GB"/>
          </a:p>
        </p:txBody>
      </p:sp>
    </p:spTree>
    <p:extLst>
      <p:ext uri="{BB962C8B-B14F-4D97-AF65-F5344CB8AC3E}">
        <p14:creationId xmlns:p14="http://schemas.microsoft.com/office/powerpoint/2010/main" val="3348007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8248329"/>
            <a:ext cx="5829300" cy="17546649"/>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26471644"/>
            <a:ext cx="5143500" cy="1216831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626510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02743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2683331"/>
            <a:ext cx="1478756" cy="427116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2683331"/>
            <a:ext cx="4350544" cy="427116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01833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999506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12565002"/>
            <a:ext cx="5915025" cy="20964976"/>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33728315"/>
            <a:ext cx="5915025" cy="11024985"/>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028884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13416653"/>
            <a:ext cx="2914650" cy="319783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13416653"/>
            <a:ext cx="2914650" cy="319783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169142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2683342"/>
            <a:ext cx="5915025" cy="9741661"/>
          </a:xfrm>
        </p:spPr>
        <p:txBody>
          <a:bodyPr/>
          <a:lstStyle/>
          <a:p>
            <a:r>
              <a:rPr lang="en-US"/>
              <a:t>Click to edit Master title style</a:t>
            </a:r>
          </a:p>
        </p:txBody>
      </p:sp>
      <p:sp>
        <p:nvSpPr>
          <p:cNvPr id="3" name="Text Placeholder 2"/>
          <p:cNvSpPr>
            <a:spLocks noGrp="1"/>
          </p:cNvSpPr>
          <p:nvPr>
            <p:ph type="body" idx="1"/>
          </p:nvPr>
        </p:nvSpPr>
        <p:spPr>
          <a:xfrm>
            <a:off x="472381" y="12354992"/>
            <a:ext cx="2901255" cy="605499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18409982"/>
            <a:ext cx="2901255" cy="270783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12354992"/>
            <a:ext cx="2915543" cy="605499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18409982"/>
            <a:ext cx="2915543" cy="270783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017606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644919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691118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3359997"/>
            <a:ext cx="2211884" cy="11759988"/>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7256671"/>
            <a:ext cx="3471863" cy="3581663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15119985"/>
            <a:ext cx="2211884" cy="2801164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596656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3359997"/>
            <a:ext cx="2211884" cy="11759988"/>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7256671"/>
            <a:ext cx="3471863" cy="3581663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15119985"/>
            <a:ext cx="2211884" cy="2801164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29275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2683342"/>
            <a:ext cx="5915025" cy="974166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13416653"/>
            <a:ext cx="5915025" cy="3197830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46713298"/>
            <a:ext cx="1543050" cy="2683331"/>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smtClean="0"/>
              <a:t>11/20/23</a:t>
            </a:fld>
            <a:endParaRPr lang="en-US"/>
          </a:p>
        </p:txBody>
      </p:sp>
      <p:sp>
        <p:nvSpPr>
          <p:cNvPr id="5" name="Footer Placeholder 4"/>
          <p:cNvSpPr>
            <a:spLocks noGrp="1"/>
          </p:cNvSpPr>
          <p:nvPr>
            <p:ph type="ftr" sz="quarter" idx="3"/>
          </p:nvPr>
        </p:nvSpPr>
        <p:spPr>
          <a:xfrm>
            <a:off x="2271713" y="46713298"/>
            <a:ext cx="2314575" cy="268333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46713298"/>
            <a:ext cx="1543050" cy="2683331"/>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269891288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png"/><Relationship Id="rId3" Type="http://schemas.openxmlformats.org/officeDocument/2006/relationships/image" Target="../media/image1.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pn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 name="Rectangle 634">
            <a:extLst>
              <a:ext uri="{FF2B5EF4-FFF2-40B4-BE49-F238E27FC236}">
                <a16:creationId xmlns:a16="http://schemas.microsoft.com/office/drawing/2014/main" id="{06D79899-38AE-4961-9D47-05BAD259D605}"/>
              </a:ext>
            </a:extLst>
          </p:cNvPr>
          <p:cNvSpPr/>
          <p:nvPr/>
        </p:nvSpPr>
        <p:spPr>
          <a:xfrm>
            <a:off x="16493" y="22438456"/>
            <a:ext cx="6882396" cy="17586906"/>
          </a:xfrm>
          <a:prstGeom prst="rect">
            <a:avLst/>
          </a:prstGeom>
          <a:solidFill>
            <a:srgbClr val="C5E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8" name="Group 417">
            <a:extLst>
              <a:ext uri="{FF2B5EF4-FFF2-40B4-BE49-F238E27FC236}">
                <a16:creationId xmlns:a16="http://schemas.microsoft.com/office/drawing/2014/main" id="{7417CEBC-5163-49C9-8AE9-7F1BF85B9616}"/>
              </a:ext>
            </a:extLst>
          </p:cNvPr>
          <p:cNvGrpSpPr/>
          <p:nvPr/>
        </p:nvGrpSpPr>
        <p:grpSpPr>
          <a:xfrm>
            <a:off x="87271" y="1323087"/>
            <a:ext cx="6730796" cy="6796385"/>
            <a:chOff x="100379" y="13550544"/>
            <a:chExt cx="6782839" cy="6796385"/>
          </a:xfrm>
        </p:grpSpPr>
        <p:sp>
          <p:nvSpPr>
            <p:cNvPr id="423" name="Rectangle 422">
              <a:extLst>
                <a:ext uri="{FF2B5EF4-FFF2-40B4-BE49-F238E27FC236}">
                  <a16:creationId xmlns:a16="http://schemas.microsoft.com/office/drawing/2014/main" id="{91699327-810B-45DC-8D26-053C330CA6A9}"/>
                </a:ext>
              </a:extLst>
            </p:cNvPr>
            <p:cNvSpPr/>
            <p:nvPr/>
          </p:nvSpPr>
          <p:spPr>
            <a:xfrm>
              <a:off x="100379" y="13550544"/>
              <a:ext cx="6782839" cy="6796385"/>
            </a:xfrm>
            <a:prstGeom prst="rect">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nvGrpSpPr>
            <p:cNvPr id="425" name="Group 424">
              <a:extLst>
                <a:ext uri="{FF2B5EF4-FFF2-40B4-BE49-F238E27FC236}">
                  <a16:creationId xmlns:a16="http://schemas.microsoft.com/office/drawing/2014/main" id="{CC29520D-8BCE-459A-BC78-47D591C7C9E2}"/>
                </a:ext>
              </a:extLst>
            </p:cNvPr>
            <p:cNvGrpSpPr/>
            <p:nvPr/>
          </p:nvGrpSpPr>
          <p:grpSpPr>
            <a:xfrm>
              <a:off x="1230643" y="13556123"/>
              <a:ext cx="4623134" cy="298531"/>
              <a:chOff x="13450685" y="14222706"/>
              <a:chExt cx="5839270" cy="308515"/>
            </a:xfrm>
          </p:grpSpPr>
          <p:sp>
            <p:nvSpPr>
              <p:cNvPr id="428" name="Rectangle 427">
                <a:extLst>
                  <a:ext uri="{FF2B5EF4-FFF2-40B4-BE49-F238E27FC236}">
                    <a16:creationId xmlns:a16="http://schemas.microsoft.com/office/drawing/2014/main" id="{7A85896E-67CA-4ACD-A7EE-D12446DAAD34}"/>
                  </a:ext>
                </a:extLst>
              </p:cNvPr>
              <p:cNvSpPr/>
              <p:nvPr/>
            </p:nvSpPr>
            <p:spPr>
              <a:xfrm>
                <a:off x="13450685" y="14234883"/>
                <a:ext cx="5839270" cy="296338"/>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600"/>
              </a:p>
            </p:txBody>
          </p:sp>
          <p:sp>
            <p:nvSpPr>
              <p:cNvPr id="429" name="TextBox 31">
                <a:extLst>
                  <a:ext uri="{FF2B5EF4-FFF2-40B4-BE49-F238E27FC236}">
                    <a16:creationId xmlns:a16="http://schemas.microsoft.com/office/drawing/2014/main" id="{65561C0B-38D0-4B93-B5F5-28E57A51AF0D}"/>
                  </a:ext>
                </a:extLst>
              </p:cNvPr>
              <p:cNvSpPr txBox="1"/>
              <p:nvPr/>
            </p:nvSpPr>
            <p:spPr>
              <a:xfrm>
                <a:off x="13561312" y="14222706"/>
                <a:ext cx="3993192" cy="286263"/>
              </a:xfrm>
              <a:prstGeom prst="rect">
                <a:avLst/>
              </a:prstGeom>
              <a:noFill/>
            </p:spPr>
            <p:txBody>
              <a:bodyPr rot="0" spcFirstLastPara="0" vert="horz" wrap="square" lIns="91440" tIns="45720" rIns="91440" bIns="4572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dirty="0">
                    <a:latin typeface="Century Gothic" panose="020B0502020202020204" pitchFamily="34" charset="0"/>
                    <a:cs typeface="Levenim MT"/>
                  </a:rPr>
                  <a:t>Education, Health and Care Plans</a:t>
                </a:r>
                <a:endParaRPr lang="en-US" sz="1600" dirty="0">
                  <a:latin typeface="Century Gothic" panose="020B0502020202020204" pitchFamily="34" charset="0"/>
                </a:endParaRPr>
              </a:p>
            </p:txBody>
          </p:sp>
        </p:grpSp>
      </p:grpSp>
      <p:sp>
        <p:nvSpPr>
          <p:cNvPr id="46" name="Rectangle 45">
            <a:extLst>
              <a:ext uri="{FF2B5EF4-FFF2-40B4-BE49-F238E27FC236}">
                <a16:creationId xmlns:a16="http://schemas.microsoft.com/office/drawing/2014/main" id="{0D9B80F0-8058-4949-9457-7311B402C41B}"/>
              </a:ext>
            </a:extLst>
          </p:cNvPr>
          <p:cNvSpPr/>
          <p:nvPr/>
        </p:nvSpPr>
        <p:spPr>
          <a:xfrm>
            <a:off x="-9937" y="34155"/>
            <a:ext cx="6822605" cy="1369454"/>
          </a:xfrm>
          <a:prstGeom prst="rect">
            <a:avLst/>
          </a:prstGeom>
          <a:solidFill>
            <a:srgbClr val="87D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ight Triangle 106">
            <a:extLst>
              <a:ext uri="{FF2B5EF4-FFF2-40B4-BE49-F238E27FC236}">
                <a16:creationId xmlns:a16="http://schemas.microsoft.com/office/drawing/2014/main" id="{14104A70-877B-4FFB-9ACD-EBFF3EF9C94A}"/>
              </a:ext>
            </a:extLst>
          </p:cNvPr>
          <p:cNvSpPr/>
          <p:nvPr/>
        </p:nvSpPr>
        <p:spPr>
          <a:xfrm flipH="1">
            <a:off x="6253684" y="805875"/>
            <a:ext cx="585417" cy="598979"/>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ight Triangle 54">
            <a:extLst>
              <a:ext uri="{FF2B5EF4-FFF2-40B4-BE49-F238E27FC236}">
                <a16:creationId xmlns:a16="http://schemas.microsoft.com/office/drawing/2014/main" id="{59656BA1-F23A-41E9-8ED3-9C58153335D8}"/>
              </a:ext>
            </a:extLst>
          </p:cNvPr>
          <p:cNvSpPr/>
          <p:nvPr/>
        </p:nvSpPr>
        <p:spPr>
          <a:xfrm>
            <a:off x="-26482" y="762270"/>
            <a:ext cx="578740" cy="642590"/>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4D3E145-2729-43B4-B282-9337877CF894}"/>
              </a:ext>
            </a:extLst>
          </p:cNvPr>
          <p:cNvSpPr txBox="1"/>
          <p:nvPr/>
        </p:nvSpPr>
        <p:spPr>
          <a:xfrm>
            <a:off x="607365" y="54000"/>
            <a:ext cx="5644935" cy="523220"/>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2400" b="1" dirty="0">
                <a:solidFill>
                  <a:srgbClr val="002060"/>
                </a:solidFill>
                <a:latin typeface="Century Gothic" panose="020B0502020202020204" pitchFamily="34" charset="0"/>
                <a:ea typeface="Gadugi" panose="020B0502040204020203" pitchFamily="34" charset="0"/>
                <a:cs typeface="Levenim MT"/>
              </a:rPr>
              <a:t>Northumberland’s </a:t>
            </a:r>
            <a:r>
              <a:rPr lang="en-US" sz="2800" b="1" dirty="0">
                <a:solidFill>
                  <a:srgbClr val="002060"/>
                </a:solidFill>
                <a:latin typeface="Century Gothic" panose="020B0502020202020204" pitchFamily="34" charset="0"/>
                <a:ea typeface="Gadugi" panose="020B0502040204020203" pitchFamily="34" charset="0"/>
                <a:cs typeface="Levenim MT"/>
              </a:rPr>
              <a:t>SEND</a:t>
            </a:r>
            <a:r>
              <a:rPr lang="en-US" sz="2400" b="1" dirty="0">
                <a:solidFill>
                  <a:srgbClr val="002060"/>
                </a:solidFill>
                <a:latin typeface="Century Gothic" panose="020B0502020202020204" pitchFamily="34" charset="0"/>
                <a:ea typeface="Gadugi" panose="020B0502040204020203" pitchFamily="34" charset="0"/>
                <a:cs typeface="Levenim MT"/>
              </a:rPr>
              <a:t> Outcomes</a:t>
            </a:r>
            <a:endParaRPr lang="en-US" sz="2400" b="1" dirty="0">
              <a:solidFill>
                <a:srgbClr val="002060"/>
              </a:solidFill>
              <a:latin typeface="Century Gothic" panose="020B0502020202020204" pitchFamily="34" charset="0"/>
              <a:ea typeface="Gadugi" panose="020B0502040204020203" pitchFamily="34" charset="0"/>
              <a:cs typeface="Calibri" panose="020F0502020204030204"/>
            </a:endParaRPr>
          </a:p>
        </p:txBody>
      </p:sp>
      <p:sp>
        <p:nvSpPr>
          <p:cNvPr id="47" name="Right Triangle 46">
            <a:extLst>
              <a:ext uri="{FF2B5EF4-FFF2-40B4-BE49-F238E27FC236}">
                <a16:creationId xmlns:a16="http://schemas.microsoft.com/office/drawing/2014/main" id="{A3C49947-7851-4D79-AF0B-0C76B57E55A1}"/>
              </a:ext>
            </a:extLst>
          </p:cNvPr>
          <p:cNvSpPr/>
          <p:nvPr/>
        </p:nvSpPr>
        <p:spPr>
          <a:xfrm rot="5400000">
            <a:off x="-6018" y="5262"/>
            <a:ext cx="882627" cy="929304"/>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ight Triangle 120">
            <a:extLst>
              <a:ext uri="{FF2B5EF4-FFF2-40B4-BE49-F238E27FC236}">
                <a16:creationId xmlns:a16="http://schemas.microsoft.com/office/drawing/2014/main" id="{725A49B7-13D3-41E2-9E91-3B4DE185809F}"/>
              </a:ext>
            </a:extLst>
          </p:cNvPr>
          <p:cNvSpPr/>
          <p:nvPr/>
        </p:nvSpPr>
        <p:spPr>
          <a:xfrm rot="5400000" flipV="1">
            <a:off x="5940032" y="-17530"/>
            <a:ext cx="868098" cy="960519"/>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21664465-EED6-4D82-BD9E-AF48EC93BFD1}"/>
              </a:ext>
            </a:extLst>
          </p:cNvPr>
          <p:cNvSpPr/>
          <p:nvPr/>
        </p:nvSpPr>
        <p:spPr>
          <a:xfrm>
            <a:off x="-7093" y="10424"/>
            <a:ext cx="6867867" cy="7268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D42273FA-616A-423A-B57A-23E127B2ED53}"/>
              </a:ext>
            </a:extLst>
          </p:cNvPr>
          <p:cNvSpPr/>
          <p:nvPr/>
        </p:nvSpPr>
        <p:spPr>
          <a:xfrm>
            <a:off x="-6939" y="1321827"/>
            <a:ext cx="6867867" cy="72687"/>
          </a:xfrm>
          <a:prstGeom prst="rect">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9CA0124-0623-4F84-89FB-9A53469631DF}"/>
              </a:ext>
            </a:extLst>
          </p:cNvPr>
          <p:cNvSpPr/>
          <p:nvPr/>
        </p:nvSpPr>
        <p:spPr>
          <a:xfrm>
            <a:off x="63621" y="21350761"/>
            <a:ext cx="6736080" cy="1053436"/>
          </a:xfrm>
          <a:prstGeom prst="rect">
            <a:avLst/>
          </a:prstGeom>
          <a:solidFill>
            <a:srgbClr val="87D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34" name="TextBox 333">
            <a:extLst>
              <a:ext uri="{FF2B5EF4-FFF2-40B4-BE49-F238E27FC236}">
                <a16:creationId xmlns:a16="http://schemas.microsoft.com/office/drawing/2014/main" id="{3BF20379-AAC0-4002-A798-DD6720762C46}"/>
              </a:ext>
            </a:extLst>
          </p:cNvPr>
          <p:cNvSpPr txBox="1"/>
          <p:nvPr/>
        </p:nvSpPr>
        <p:spPr>
          <a:xfrm>
            <a:off x="105282" y="20812922"/>
            <a:ext cx="79130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b="1">
                <a:latin typeface="Century Gothic"/>
              </a:rPr>
              <a:t>8.6 weeks</a:t>
            </a:r>
          </a:p>
        </p:txBody>
      </p:sp>
      <p:sp>
        <p:nvSpPr>
          <p:cNvPr id="335" name="TextBox 334">
            <a:extLst>
              <a:ext uri="{FF2B5EF4-FFF2-40B4-BE49-F238E27FC236}">
                <a16:creationId xmlns:a16="http://schemas.microsoft.com/office/drawing/2014/main" id="{05C8AD0D-3802-4C4C-9A18-691CF32AF92F}"/>
              </a:ext>
            </a:extLst>
          </p:cNvPr>
          <p:cNvSpPr txBox="1"/>
          <p:nvPr/>
        </p:nvSpPr>
        <p:spPr>
          <a:xfrm>
            <a:off x="767397" y="20807991"/>
            <a:ext cx="1105421" cy="553998"/>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n-US" sz="750" b="1">
                <a:latin typeface="Century Gothic" panose="020B0502020202020204" pitchFamily="34" charset="0"/>
                <a:cs typeface="Levenim MT"/>
              </a:rPr>
              <a:t>Average waiting time for C&amp;YP referred to MH Teams</a:t>
            </a:r>
            <a:endParaRPr lang="en-US" sz="750">
              <a:latin typeface="Century Gothic" panose="020B0502020202020204" pitchFamily="34" charset="0"/>
            </a:endParaRPr>
          </a:p>
        </p:txBody>
      </p:sp>
      <p:sp>
        <p:nvSpPr>
          <p:cNvPr id="61" name="Rectangle 60">
            <a:extLst>
              <a:ext uri="{FF2B5EF4-FFF2-40B4-BE49-F238E27FC236}">
                <a16:creationId xmlns:a16="http://schemas.microsoft.com/office/drawing/2014/main" id="{330BC240-20E4-4F06-8B99-FB0E460EC45D}"/>
              </a:ext>
            </a:extLst>
          </p:cNvPr>
          <p:cNvSpPr/>
          <p:nvPr/>
        </p:nvSpPr>
        <p:spPr>
          <a:xfrm>
            <a:off x="65829" y="41740831"/>
            <a:ext cx="6782839" cy="2418599"/>
          </a:xfrm>
          <a:prstGeom prst="rect">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5907F1C-FB0B-40F1-B063-9926FA4FDD89}"/>
              </a:ext>
            </a:extLst>
          </p:cNvPr>
          <p:cNvSpPr/>
          <p:nvPr/>
        </p:nvSpPr>
        <p:spPr>
          <a:xfrm>
            <a:off x="-16933" y="40002435"/>
            <a:ext cx="6882396" cy="290742"/>
          </a:xfrm>
          <a:prstGeom prst="rect">
            <a:avLst/>
          </a:prstGeom>
          <a:solidFill>
            <a:srgbClr val="00B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E718B5F3-855C-43F2-9343-D999E35A50D4}"/>
              </a:ext>
            </a:extLst>
          </p:cNvPr>
          <p:cNvSpPr txBox="1"/>
          <p:nvPr/>
        </p:nvSpPr>
        <p:spPr>
          <a:xfrm>
            <a:off x="4745802" y="40000904"/>
            <a:ext cx="2240904"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bg1"/>
                </a:solidFill>
                <a:latin typeface="Century Gothic" panose="020B0502020202020204" pitchFamily="34" charset="0"/>
                <a:ea typeface="Gadugi" panose="020B0502040204020203" pitchFamily="34" charset="0"/>
                <a:cs typeface="Levenim MT"/>
              </a:rPr>
              <a:t>Most Recent </a:t>
            </a:r>
            <a:r>
              <a:rPr lang="en-US" sz="1100" b="1" dirty="0">
                <a:solidFill>
                  <a:schemeClr val="bg1"/>
                </a:solidFill>
                <a:latin typeface="Century Gothic" panose="020B0502020202020204" pitchFamily="34" charset="0"/>
                <a:ea typeface="Gadugi" panose="020B0502040204020203" pitchFamily="34" charset="0"/>
                <a:cs typeface="Levenim MT"/>
              </a:rPr>
              <a:t>(Q1 2023)</a:t>
            </a:r>
            <a:endParaRPr lang="en-US" sz="1600" b="1" dirty="0">
              <a:solidFill>
                <a:schemeClr val="bg1"/>
              </a:solidFill>
              <a:latin typeface="Century Gothic" panose="020B0502020202020204" pitchFamily="34" charset="0"/>
              <a:ea typeface="Gadugi" panose="020B0502040204020203" pitchFamily="34" charset="0"/>
              <a:cs typeface="Levenim MT"/>
            </a:endParaRPr>
          </a:p>
        </p:txBody>
      </p:sp>
      <p:sp>
        <p:nvSpPr>
          <p:cNvPr id="120" name="TextBox 119">
            <a:extLst>
              <a:ext uri="{FF2B5EF4-FFF2-40B4-BE49-F238E27FC236}">
                <a16:creationId xmlns:a16="http://schemas.microsoft.com/office/drawing/2014/main" id="{D042BEC5-F133-4C05-971C-8FB09521DDBC}"/>
              </a:ext>
            </a:extLst>
          </p:cNvPr>
          <p:cNvSpPr txBox="1"/>
          <p:nvPr/>
        </p:nvSpPr>
        <p:spPr>
          <a:xfrm>
            <a:off x="122983" y="40000966"/>
            <a:ext cx="263119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bg1"/>
                </a:solidFill>
                <a:latin typeface="Century Gothic" panose="020B0502020202020204" pitchFamily="34" charset="0"/>
                <a:ea typeface="Gadugi" panose="020B0502040204020203" pitchFamily="34" charset="0"/>
                <a:cs typeface="Levenim MT"/>
              </a:rPr>
              <a:t>Base line </a:t>
            </a:r>
            <a:r>
              <a:rPr lang="en-US" sz="1100" b="1" dirty="0">
                <a:solidFill>
                  <a:schemeClr val="bg1"/>
                </a:solidFill>
                <a:latin typeface="Century Gothic" panose="020B0502020202020204" pitchFamily="34" charset="0"/>
                <a:ea typeface="Gadugi" panose="020B0502040204020203" pitchFamily="34" charset="0"/>
                <a:cs typeface="Levenim MT"/>
              </a:rPr>
              <a:t>(2018/19)</a:t>
            </a:r>
            <a:endParaRPr lang="en-US" sz="1600" b="1" dirty="0">
              <a:solidFill>
                <a:schemeClr val="bg1"/>
              </a:solidFill>
              <a:latin typeface="Century Gothic" panose="020B0502020202020204" pitchFamily="34" charset="0"/>
              <a:ea typeface="Gadugi" panose="020B0502040204020203" pitchFamily="34" charset="0"/>
              <a:cs typeface="Levenim MT"/>
            </a:endParaRPr>
          </a:p>
        </p:txBody>
      </p:sp>
      <p:sp>
        <p:nvSpPr>
          <p:cNvPr id="63" name="TextBox 62">
            <a:extLst>
              <a:ext uri="{FF2B5EF4-FFF2-40B4-BE49-F238E27FC236}">
                <a16:creationId xmlns:a16="http://schemas.microsoft.com/office/drawing/2014/main" id="{904290CE-B9BF-4497-8D04-7BC1359C15F2}"/>
              </a:ext>
            </a:extLst>
          </p:cNvPr>
          <p:cNvSpPr txBox="1"/>
          <p:nvPr/>
        </p:nvSpPr>
        <p:spPr>
          <a:xfrm>
            <a:off x="277009" y="42576560"/>
            <a:ext cx="2886692"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800" b="1" dirty="0">
                <a:solidFill>
                  <a:srgbClr val="000000"/>
                </a:solidFill>
                <a:latin typeface="Century Gothic" panose="020B0502020202020204" pitchFamily="34" charset="0"/>
                <a:cs typeface="Levenim MT"/>
              </a:rPr>
              <a:t>Clients with a Physical Disability aged 18-25 :</a:t>
            </a:r>
          </a:p>
        </p:txBody>
      </p:sp>
      <p:sp>
        <p:nvSpPr>
          <p:cNvPr id="65" name="TextBox 64">
            <a:extLst>
              <a:ext uri="{FF2B5EF4-FFF2-40B4-BE49-F238E27FC236}">
                <a16:creationId xmlns:a16="http://schemas.microsoft.com/office/drawing/2014/main" id="{F42AA436-EF81-4426-AABB-EA7A407612A8}"/>
              </a:ext>
            </a:extLst>
          </p:cNvPr>
          <p:cNvSpPr txBox="1"/>
          <p:nvPr/>
        </p:nvSpPr>
        <p:spPr>
          <a:xfrm>
            <a:off x="489380" y="42832055"/>
            <a:ext cx="863038" cy="392415"/>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650" b="1" dirty="0">
                <a:solidFill>
                  <a:srgbClr val="000000"/>
                </a:solidFill>
                <a:latin typeface="Century Gothic" panose="020B0502020202020204" pitchFamily="34" charset="0"/>
                <a:cs typeface="Levenim MT"/>
              </a:rPr>
              <a:t>Live in their own home or with their family</a:t>
            </a:r>
            <a:endParaRPr lang="en-US" sz="650" dirty="0">
              <a:solidFill>
                <a:srgbClr val="000000"/>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1710E49-A8EC-48C5-AB52-2A45049B95E6}"/>
              </a:ext>
            </a:extLst>
          </p:cNvPr>
          <p:cNvSpPr/>
          <p:nvPr/>
        </p:nvSpPr>
        <p:spPr>
          <a:xfrm>
            <a:off x="-12636" y="41712649"/>
            <a:ext cx="6867867" cy="7268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C47CFC85-0FBC-4438-8885-C71561D1A4E8}"/>
              </a:ext>
            </a:extLst>
          </p:cNvPr>
          <p:cNvSpPr/>
          <p:nvPr/>
        </p:nvSpPr>
        <p:spPr>
          <a:xfrm rot="5400000">
            <a:off x="1394678" y="42010991"/>
            <a:ext cx="4016979" cy="45719"/>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angle 135">
            <a:extLst>
              <a:ext uri="{FF2B5EF4-FFF2-40B4-BE49-F238E27FC236}">
                <a16:creationId xmlns:a16="http://schemas.microsoft.com/office/drawing/2014/main" id="{07763713-7AA0-4FBF-87B9-E874C1F91EF3}"/>
              </a:ext>
            </a:extLst>
          </p:cNvPr>
          <p:cNvSpPr/>
          <p:nvPr/>
        </p:nvSpPr>
        <p:spPr>
          <a:xfrm>
            <a:off x="612908" y="40293175"/>
            <a:ext cx="5590324" cy="209795"/>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latin typeface="Gadugi" panose="020B0502040204020203" pitchFamily="34" charset="0"/>
              <a:ea typeface="Gadugi" panose="020B0502040204020203" pitchFamily="34" charset="0"/>
            </a:endParaRPr>
          </a:p>
        </p:txBody>
      </p:sp>
      <p:sp>
        <p:nvSpPr>
          <p:cNvPr id="137" name="TextBox 31">
            <a:extLst>
              <a:ext uri="{FF2B5EF4-FFF2-40B4-BE49-F238E27FC236}">
                <a16:creationId xmlns:a16="http://schemas.microsoft.com/office/drawing/2014/main" id="{C0B73DB3-BF0D-47E8-895C-CA7D1E2592E1}"/>
              </a:ext>
            </a:extLst>
          </p:cNvPr>
          <p:cNvSpPr txBox="1"/>
          <p:nvPr/>
        </p:nvSpPr>
        <p:spPr>
          <a:xfrm>
            <a:off x="683540" y="40245357"/>
            <a:ext cx="5480765" cy="307777"/>
          </a:xfrm>
          <a:prstGeom prst="rect">
            <a:avLst/>
          </a:prstGeom>
          <a:noFill/>
        </p:spPr>
        <p:txBody>
          <a:bodyPr rot="0" spcFirstLastPara="0" vert="horz" wrap="square" lIns="91440" tIns="45720" rIns="91440" bIns="4572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latin typeface="Century Gothic" panose="020B0502020202020204" pitchFamily="34" charset="0"/>
                <a:ea typeface="Gadugi" panose="020B0502040204020203" pitchFamily="34" charset="0"/>
                <a:cs typeface="Levenim MT"/>
              </a:rPr>
              <a:t>Community Inclusion and Independent Living (18-25 yr </a:t>
            </a:r>
            <a:r>
              <a:rPr lang="en-US" sz="1400" b="1" dirty="0" err="1">
                <a:latin typeface="Century Gothic" panose="020B0502020202020204" pitchFamily="34" charset="0"/>
                <a:ea typeface="Gadugi" panose="020B0502040204020203" pitchFamily="34" charset="0"/>
                <a:cs typeface="Levenim MT"/>
              </a:rPr>
              <a:t>olds</a:t>
            </a:r>
            <a:r>
              <a:rPr lang="en-US" sz="1400" b="1" dirty="0">
                <a:latin typeface="Century Gothic" panose="020B0502020202020204" pitchFamily="34" charset="0"/>
                <a:ea typeface="Gadugi" panose="020B0502040204020203" pitchFamily="34" charset="0"/>
                <a:cs typeface="Levenim MT"/>
              </a:rPr>
              <a:t>)</a:t>
            </a:r>
            <a:endParaRPr lang="en-US" sz="1400" dirty="0">
              <a:latin typeface="Century Gothic" panose="020B0502020202020204" pitchFamily="34" charset="0"/>
              <a:ea typeface="Gadugi" panose="020B0502040204020203" pitchFamily="34" charset="0"/>
            </a:endParaRPr>
          </a:p>
        </p:txBody>
      </p:sp>
      <p:sp>
        <p:nvSpPr>
          <p:cNvPr id="146" name="Right Triangle 145">
            <a:extLst>
              <a:ext uri="{FF2B5EF4-FFF2-40B4-BE49-F238E27FC236}">
                <a16:creationId xmlns:a16="http://schemas.microsoft.com/office/drawing/2014/main" id="{FA31978D-D4E9-4F79-B860-887BB703DDD3}"/>
              </a:ext>
            </a:extLst>
          </p:cNvPr>
          <p:cNvSpPr/>
          <p:nvPr/>
        </p:nvSpPr>
        <p:spPr>
          <a:xfrm rot="10800000">
            <a:off x="6261962" y="40297825"/>
            <a:ext cx="593269" cy="279163"/>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ight Triangle 146">
            <a:extLst>
              <a:ext uri="{FF2B5EF4-FFF2-40B4-BE49-F238E27FC236}">
                <a16:creationId xmlns:a16="http://schemas.microsoft.com/office/drawing/2014/main" id="{BDEAEC96-4228-48F7-9E9B-09BE776A9FF0}"/>
              </a:ext>
            </a:extLst>
          </p:cNvPr>
          <p:cNvSpPr/>
          <p:nvPr/>
        </p:nvSpPr>
        <p:spPr>
          <a:xfrm rot="10800000" flipH="1">
            <a:off x="70734" y="40297830"/>
            <a:ext cx="462537" cy="250090"/>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TextBox 151">
            <a:extLst>
              <a:ext uri="{FF2B5EF4-FFF2-40B4-BE49-F238E27FC236}">
                <a16:creationId xmlns:a16="http://schemas.microsoft.com/office/drawing/2014/main" id="{1EF4749E-47B3-4172-98A6-1E8E9E328F07}"/>
              </a:ext>
            </a:extLst>
          </p:cNvPr>
          <p:cNvSpPr txBox="1"/>
          <p:nvPr/>
        </p:nvSpPr>
        <p:spPr>
          <a:xfrm>
            <a:off x="4230786" y="40686760"/>
            <a:ext cx="897930"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800" b="1">
              <a:latin typeface="Century Gothic" panose="020B0502020202020204" pitchFamily="34" charset="0"/>
              <a:ea typeface="Gadugi" panose="020B0502040204020203" pitchFamily="34" charset="0"/>
              <a:cs typeface="Levenim MT"/>
            </a:endParaRPr>
          </a:p>
        </p:txBody>
      </p:sp>
      <p:sp>
        <p:nvSpPr>
          <p:cNvPr id="154" name="TextBox 153">
            <a:extLst>
              <a:ext uri="{FF2B5EF4-FFF2-40B4-BE49-F238E27FC236}">
                <a16:creationId xmlns:a16="http://schemas.microsoft.com/office/drawing/2014/main" id="{301079FD-8E7F-4302-A4DF-FE7E695A6451}"/>
              </a:ext>
            </a:extLst>
          </p:cNvPr>
          <p:cNvSpPr txBox="1"/>
          <p:nvPr/>
        </p:nvSpPr>
        <p:spPr>
          <a:xfrm>
            <a:off x="2419991" y="40608195"/>
            <a:ext cx="926988"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700" b="1">
              <a:latin typeface="Century Gothic" panose="020B0502020202020204" pitchFamily="34" charset="0"/>
              <a:ea typeface="Gadugi" panose="020B0502040204020203" pitchFamily="34" charset="0"/>
              <a:cs typeface="Levenim MT"/>
            </a:endParaRPr>
          </a:p>
        </p:txBody>
      </p:sp>
      <p:sp>
        <p:nvSpPr>
          <p:cNvPr id="160" name="TextBox 159">
            <a:extLst>
              <a:ext uri="{FF2B5EF4-FFF2-40B4-BE49-F238E27FC236}">
                <a16:creationId xmlns:a16="http://schemas.microsoft.com/office/drawing/2014/main" id="{CFE1CB73-7904-4D89-B774-65D7278DEA6A}"/>
              </a:ext>
            </a:extLst>
          </p:cNvPr>
          <p:cNvSpPr txBox="1"/>
          <p:nvPr/>
        </p:nvSpPr>
        <p:spPr>
          <a:xfrm>
            <a:off x="2371343" y="41968082"/>
            <a:ext cx="897930"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b="1" dirty="0">
                <a:latin typeface="Century Gothic" panose="020B0502020202020204" pitchFamily="34" charset="0"/>
                <a:ea typeface="Gadugi" panose="020B0502040204020203" pitchFamily="34" charset="0"/>
                <a:cs typeface="Levenim MT"/>
              </a:rPr>
              <a:t>were living in their home or with family</a:t>
            </a:r>
          </a:p>
        </p:txBody>
      </p:sp>
      <p:sp>
        <p:nvSpPr>
          <p:cNvPr id="162" name="TextBox 161">
            <a:extLst>
              <a:ext uri="{FF2B5EF4-FFF2-40B4-BE49-F238E27FC236}">
                <a16:creationId xmlns:a16="http://schemas.microsoft.com/office/drawing/2014/main" id="{6F390C67-78B6-448A-918B-8CC4DFF19BDE}"/>
              </a:ext>
            </a:extLst>
          </p:cNvPr>
          <p:cNvSpPr txBox="1"/>
          <p:nvPr/>
        </p:nvSpPr>
        <p:spPr>
          <a:xfrm>
            <a:off x="2408738" y="42079301"/>
            <a:ext cx="897930" cy="1923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650" b="1">
              <a:latin typeface="Century Gothic" panose="020B0502020202020204" pitchFamily="34" charset="0"/>
              <a:ea typeface="Gadugi" panose="020B0502040204020203" pitchFamily="34" charset="0"/>
              <a:cs typeface="Levenim MT"/>
            </a:endParaRPr>
          </a:p>
        </p:txBody>
      </p:sp>
      <p:sp>
        <p:nvSpPr>
          <p:cNvPr id="164" name="TextBox 163">
            <a:extLst>
              <a:ext uri="{FF2B5EF4-FFF2-40B4-BE49-F238E27FC236}">
                <a16:creationId xmlns:a16="http://schemas.microsoft.com/office/drawing/2014/main" id="{336ACF32-DCAD-4A49-ACD6-D6A89EF2A180}"/>
              </a:ext>
            </a:extLst>
          </p:cNvPr>
          <p:cNvSpPr txBox="1"/>
          <p:nvPr/>
        </p:nvSpPr>
        <p:spPr>
          <a:xfrm>
            <a:off x="5742532" y="40628706"/>
            <a:ext cx="95604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panose="020B0502020202020204" pitchFamily="34" charset="0"/>
              <a:ea typeface="Gadugi" panose="020B0502040204020203" pitchFamily="34" charset="0"/>
            </a:endParaRPr>
          </a:p>
        </p:txBody>
      </p:sp>
      <p:sp>
        <p:nvSpPr>
          <p:cNvPr id="168" name="TextBox 167">
            <a:extLst>
              <a:ext uri="{FF2B5EF4-FFF2-40B4-BE49-F238E27FC236}">
                <a16:creationId xmlns:a16="http://schemas.microsoft.com/office/drawing/2014/main" id="{E3368BDF-179E-41C0-BBD5-DEDE8F79AF75}"/>
              </a:ext>
            </a:extLst>
          </p:cNvPr>
          <p:cNvSpPr txBox="1"/>
          <p:nvPr/>
        </p:nvSpPr>
        <p:spPr>
          <a:xfrm>
            <a:off x="4118305" y="41954602"/>
            <a:ext cx="1021663"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50" b="1" dirty="0">
                <a:latin typeface="Century Gothic" panose="020B0502020202020204" pitchFamily="34" charset="0"/>
                <a:ea typeface="Gadugi" panose="020B0502040204020203" pitchFamily="34" charset="0"/>
                <a:cs typeface="Levenim MT"/>
              </a:rPr>
              <a:t>are in paid employment (LD)</a:t>
            </a:r>
          </a:p>
        </p:txBody>
      </p:sp>
      <p:sp>
        <p:nvSpPr>
          <p:cNvPr id="170" name="TextBox 169">
            <a:extLst>
              <a:ext uri="{FF2B5EF4-FFF2-40B4-BE49-F238E27FC236}">
                <a16:creationId xmlns:a16="http://schemas.microsoft.com/office/drawing/2014/main" id="{6EC67F17-B349-47B8-BE19-51A18232E2F4}"/>
              </a:ext>
            </a:extLst>
          </p:cNvPr>
          <p:cNvSpPr txBox="1"/>
          <p:nvPr/>
        </p:nvSpPr>
        <p:spPr>
          <a:xfrm>
            <a:off x="5829916" y="42010898"/>
            <a:ext cx="897930" cy="3924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50" b="1" dirty="0">
                <a:latin typeface="Century Gothic" panose="020B0502020202020204" pitchFamily="34" charset="0"/>
                <a:ea typeface="Gadugi" panose="020B0502040204020203" pitchFamily="34" charset="0"/>
                <a:cs typeface="Levenim MT"/>
              </a:rPr>
              <a:t>are living in their home or with family (LD)</a:t>
            </a:r>
          </a:p>
        </p:txBody>
      </p:sp>
      <p:sp>
        <p:nvSpPr>
          <p:cNvPr id="172" name="TextBox 171">
            <a:extLst>
              <a:ext uri="{FF2B5EF4-FFF2-40B4-BE49-F238E27FC236}">
                <a16:creationId xmlns:a16="http://schemas.microsoft.com/office/drawing/2014/main" id="{B860377E-3B32-434F-A99C-C724C189861A}"/>
              </a:ext>
            </a:extLst>
          </p:cNvPr>
          <p:cNvSpPr txBox="1"/>
          <p:nvPr/>
        </p:nvSpPr>
        <p:spPr>
          <a:xfrm>
            <a:off x="5705996" y="42009549"/>
            <a:ext cx="897930" cy="1923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650" b="1">
              <a:latin typeface="Century Gothic" panose="020B0502020202020204" pitchFamily="34" charset="0"/>
              <a:ea typeface="Gadugi" panose="020B0502040204020203" pitchFamily="34" charset="0"/>
              <a:cs typeface="Levenim MT"/>
            </a:endParaRPr>
          </a:p>
        </p:txBody>
      </p:sp>
      <p:sp>
        <p:nvSpPr>
          <p:cNvPr id="329" name="Rectangle 328">
            <a:extLst>
              <a:ext uri="{FF2B5EF4-FFF2-40B4-BE49-F238E27FC236}">
                <a16:creationId xmlns:a16="http://schemas.microsoft.com/office/drawing/2014/main" id="{BDDCC6BF-413E-43FE-8DB0-936B06425315}"/>
              </a:ext>
            </a:extLst>
          </p:cNvPr>
          <p:cNvSpPr/>
          <p:nvPr/>
        </p:nvSpPr>
        <p:spPr>
          <a:xfrm>
            <a:off x="108508" y="44080777"/>
            <a:ext cx="6685446" cy="6159707"/>
          </a:xfrm>
          <a:prstGeom prst="rect">
            <a:avLst/>
          </a:prstGeom>
          <a:solidFill>
            <a:srgbClr val="00B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87" name="Group 86">
            <a:extLst>
              <a:ext uri="{FF2B5EF4-FFF2-40B4-BE49-F238E27FC236}">
                <a16:creationId xmlns:a16="http://schemas.microsoft.com/office/drawing/2014/main" id="{01576BC3-B0B7-4344-9000-FC6B3DD1E788}"/>
              </a:ext>
            </a:extLst>
          </p:cNvPr>
          <p:cNvGrpSpPr/>
          <p:nvPr/>
        </p:nvGrpSpPr>
        <p:grpSpPr>
          <a:xfrm>
            <a:off x="1363489" y="44080718"/>
            <a:ext cx="4222985" cy="307777"/>
            <a:chOff x="13067298" y="14217828"/>
            <a:chExt cx="7687837" cy="307777"/>
          </a:xfrm>
        </p:grpSpPr>
        <p:sp>
          <p:nvSpPr>
            <p:cNvPr id="88" name="Rectangle 87">
              <a:extLst>
                <a:ext uri="{FF2B5EF4-FFF2-40B4-BE49-F238E27FC236}">
                  <a16:creationId xmlns:a16="http://schemas.microsoft.com/office/drawing/2014/main" id="{6CCDE7FF-B4AF-44BE-B67A-059FB54FEF40}"/>
                </a:ext>
              </a:extLst>
            </p:cNvPr>
            <p:cNvSpPr/>
            <p:nvPr/>
          </p:nvSpPr>
          <p:spPr>
            <a:xfrm>
              <a:off x="13106928" y="14253742"/>
              <a:ext cx="7574351" cy="24384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latin typeface="Century Gothic" panose="020B0502020202020204" pitchFamily="34" charset="0"/>
              </a:endParaRPr>
            </a:p>
          </p:txBody>
        </p:sp>
        <p:sp>
          <p:nvSpPr>
            <p:cNvPr id="89" name="TextBox 31">
              <a:extLst>
                <a:ext uri="{FF2B5EF4-FFF2-40B4-BE49-F238E27FC236}">
                  <a16:creationId xmlns:a16="http://schemas.microsoft.com/office/drawing/2014/main" id="{81144423-701E-4295-BA36-D855E14E9EE1}"/>
                </a:ext>
              </a:extLst>
            </p:cNvPr>
            <p:cNvSpPr txBox="1"/>
            <p:nvPr/>
          </p:nvSpPr>
          <p:spPr>
            <a:xfrm>
              <a:off x="13067298" y="14217828"/>
              <a:ext cx="7687837" cy="307777"/>
            </a:xfrm>
            <a:prstGeom prst="rect">
              <a:avLst/>
            </a:prstGeom>
            <a:noFill/>
          </p:spPr>
          <p:txBody>
            <a:bodyPr rot="0" spcFirstLastPara="0" vert="horz" wrap="square" lIns="91440" tIns="45720" rIns="91440" bIns="4572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a:latin typeface="Century Gothic" panose="020B0502020202020204" pitchFamily="34" charset="0"/>
                  <a:cs typeface="Levenim MT"/>
                </a:rPr>
                <a:t>Listening to Children, Young People &amp; Parents</a:t>
              </a:r>
            </a:p>
          </p:txBody>
        </p:sp>
      </p:grpSp>
      <p:sp>
        <p:nvSpPr>
          <p:cNvPr id="336" name="Rectangle 335">
            <a:extLst>
              <a:ext uri="{FF2B5EF4-FFF2-40B4-BE49-F238E27FC236}">
                <a16:creationId xmlns:a16="http://schemas.microsoft.com/office/drawing/2014/main" id="{22F9A3D6-A8D8-4D91-AAFB-AA3B3CBD3717}"/>
              </a:ext>
            </a:extLst>
          </p:cNvPr>
          <p:cNvSpPr/>
          <p:nvPr/>
        </p:nvSpPr>
        <p:spPr>
          <a:xfrm>
            <a:off x="33562" y="44030796"/>
            <a:ext cx="6778084" cy="9071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7" name="Group 16"/>
          <p:cNvGrpSpPr/>
          <p:nvPr/>
        </p:nvGrpSpPr>
        <p:grpSpPr>
          <a:xfrm>
            <a:off x="307734" y="44437949"/>
            <a:ext cx="2143509" cy="4203311"/>
            <a:chOff x="290358" y="6161586"/>
            <a:chExt cx="2143509" cy="4346031"/>
          </a:xfrm>
        </p:grpSpPr>
        <p:sp>
          <p:nvSpPr>
            <p:cNvPr id="15" name="Rounded Rectangle 14"/>
            <p:cNvSpPr/>
            <p:nvPr/>
          </p:nvSpPr>
          <p:spPr>
            <a:xfrm>
              <a:off x="290358" y="6161586"/>
              <a:ext cx="2143509" cy="4346031"/>
            </a:xfrm>
            <a:prstGeom prst="roundRect">
              <a:avLst>
                <a:gd name="adj" fmla="val 24847"/>
              </a:avLst>
            </a:prstGeom>
            <a:solidFill>
              <a:schemeClr val="accent4">
                <a:lumMod val="20000"/>
                <a:lumOff val="80000"/>
              </a:schemeClr>
            </a:solid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TextBox 95">
              <a:extLst>
                <a:ext uri="{FF2B5EF4-FFF2-40B4-BE49-F238E27FC236}">
                  <a16:creationId xmlns:a16="http://schemas.microsoft.com/office/drawing/2014/main" id="{7CC0E794-1274-4735-A2D2-CE828C2E0C3D}"/>
                </a:ext>
              </a:extLst>
            </p:cNvPr>
            <p:cNvSpPr txBox="1"/>
            <p:nvPr/>
          </p:nvSpPr>
          <p:spPr>
            <a:xfrm>
              <a:off x="444633" y="6310152"/>
              <a:ext cx="1860099" cy="430887"/>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1100" b="1">
                  <a:latin typeface="Century Gothic" panose="020B0502020202020204" pitchFamily="34" charset="0"/>
                  <a:cs typeface="Levenim MT"/>
                </a:rPr>
                <a:t>The main reasons for SENDIASS referral were...</a:t>
              </a:r>
            </a:p>
          </p:txBody>
        </p:sp>
        <p:grpSp>
          <p:nvGrpSpPr>
            <p:cNvPr id="16" name="Group 15"/>
            <p:cNvGrpSpPr/>
            <p:nvPr/>
          </p:nvGrpSpPr>
          <p:grpSpPr>
            <a:xfrm>
              <a:off x="522978" y="6787425"/>
              <a:ext cx="1691513" cy="3558211"/>
              <a:chOff x="495270" y="6725082"/>
              <a:chExt cx="1763708" cy="3558211"/>
            </a:xfrm>
          </p:grpSpPr>
          <p:sp>
            <p:nvSpPr>
              <p:cNvPr id="337" name="Rectangle: Rounded Corners 93">
                <a:extLst>
                  <a:ext uri="{FF2B5EF4-FFF2-40B4-BE49-F238E27FC236}">
                    <a16:creationId xmlns:a16="http://schemas.microsoft.com/office/drawing/2014/main" id="{B21F5E24-9C59-480B-B0EC-C0D02750DF68}"/>
                  </a:ext>
                </a:extLst>
              </p:cNvPr>
              <p:cNvSpPr/>
              <p:nvPr/>
            </p:nvSpPr>
            <p:spPr>
              <a:xfrm>
                <a:off x="496497" y="6725082"/>
                <a:ext cx="1758086" cy="1514543"/>
              </a:xfrm>
              <a:prstGeom prst="roundRect">
                <a:avLst/>
              </a:prstGeom>
              <a:solidFill>
                <a:srgbClr val="FF85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Rounded Corners 93">
                <a:extLst>
                  <a:ext uri="{FF2B5EF4-FFF2-40B4-BE49-F238E27FC236}">
                    <a16:creationId xmlns:a16="http://schemas.microsoft.com/office/drawing/2014/main" id="{B21F5E24-9C59-480B-B0EC-C0D02750DF68}"/>
                  </a:ext>
                </a:extLst>
              </p:cNvPr>
              <p:cNvSpPr/>
              <p:nvPr/>
            </p:nvSpPr>
            <p:spPr>
              <a:xfrm>
                <a:off x="496497" y="6810148"/>
                <a:ext cx="1758086" cy="1496853"/>
              </a:xfrm>
              <a:prstGeom prst="roundRect">
                <a:avLst/>
              </a:prstGeom>
              <a:solidFill>
                <a:srgbClr val="FF9E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0" name="Rectangle: Rounded Corners 1">
                <a:extLst>
                  <a:ext uri="{FF2B5EF4-FFF2-40B4-BE49-F238E27FC236}">
                    <a16:creationId xmlns:a16="http://schemas.microsoft.com/office/drawing/2014/main" id="{F73586B5-1AD3-4AC7-B25E-826A7BFEE3BC}"/>
                  </a:ext>
                </a:extLst>
              </p:cNvPr>
              <p:cNvSpPr/>
              <p:nvPr/>
            </p:nvSpPr>
            <p:spPr>
              <a:xfrm>
                <a:off x="495270" y="7810603"/>
                <a:ext cx="1758089" cy="1540462"/>
              </a:xfrm>
              <a:prstGeom prst="roundRect">
                <a:avLst/>
              </a:prstGeom>
              <a:solidFill>
                <a:srgbClr val="E0C1F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2" name="Rectangle: Rounded Corners 1">
                <a:extLst>
                  <a:ext uri="{FF2B5EF4-FFF2-40B4-BE49-F238E27FC236}">
                    <a16:creationId xmlns:a16="http://schemas.microsoft.com/office/drawing/2014/main" id="{F73586B5-1AD3-4AC7-B25E-826A7BFEE3BC}"/>
                  </a:ext>
                </a:extLst>
              </p:cNvPr>
              <p:cNvSpPr/>
              <p:nvPr/>
            </p:nvSpPr>
            <p:spPr>
              <a:xfrm>
                <a:off x="495858" y="7899329"/>
                <a:ext cx="1758089" cy="1540462"/>
              </a:xfrm>
              <a:prstGeom prst="roundRect">
                <a:avLst/>
              </a:prstGeom>
              <a:solidFill>
                <a:srgbClr val="ECD9F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341" name="Rectangle: Rounded Corners 94">
                <a:extLst>
                  <a:ext uri="{FF2B5EF4-FFF2-40B4-BE49-F238E27FC236}">
                    <a16:creationId xmlns:a16="http://schemas.microsoft.com/office/drawing/2014/main" id="{95908391-B1DE-426B-904E-312586CA7F7E}"/>
                  </a:ext>
                </a:extLst>
              </p:cNvPr>
              <p:cNvSpPr/>
              <p:nvPr/>
            </p:nvSpPr>
            <p:spPr>
              <a:xfrm>
                <a:off x="515420" y="8943150"/>
                <a:ext cx="1743558" cy="1249722"/>
              </a:xfrm>
              <a:prstGeom prst="roundRect">
                <a:avLst/>
              </a:prstGeom>
              <a:solidFill>
                <a:srgbClr val="5BD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Rounded Corners 94">
                <a:extLst>
                  <a:ext uri="{FF2B5EF4-FFF2-40B4-BE49-F238E27FC236}">
                    <a16:creationId xmlns:a16="http://schemas.microsoft.com/office/drawing/2014/main" id="{95908391-B1DE-426B-904E-312586CA7F7E}"/>
                  </a:ext>
                </a:extLst>
              </p:cNvPr>
              <p:cNvSpPr/>
              <p:nvPr/>
            </p:nvSpPr>
            <p:spPr>
              <a:xfrm>
                <a:off x="511605" y="9033571"/>
                <a:ext cx="1743558" cy="1249722"/>
              </a:xfrm>
              <a:prstGeom prst="roundRect">
                <a:avLst/>
              </a:prstGeom>
              <a:solidFill>
                <a:srgbClr val="87D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A2BB2B87-B03A-4F32-B95F-98C0BDB7AD97}"/>
                  </a:ext>
                </a:extLst>
              </p:cNvPr>
              <p:cNvSpPr txBox="1"/>
              <p:nvPr/>
            </p:nvSpPr>
            <p:spPr>
              <a:xfrm>
                <a:off x="713597" y="7223707"/>
                <a:ext cx="1362879" cy="507831"/>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900" b="1" dirty="0">
                    <a:latin typeface="Century Gothic" panose="020B0502020202020204" pitchFamily="34" charset="0"/>
                    <a:cs typeface="Levenim MT"/>
                  </a:rPr>
                  <a:t>How to request an EHC needs assessment</a:t>
                </a:r>
              </a:p>
            </p:txBody>
          </p:sp>
          <p:sp>
            <p:nvSpPr>
              <p:cNvPr id="98" name="TextBox 97">
                <a:extLst>
                  <a:ext uri="{FF2B5EF4-FFF2-40B4-BE49-F238E27FC236}">
                    <a16:creationId xmlns:a16="http://schemas.microsoft.com/office/drawing/2014/main" id="{D8EA8FCC-6F3B-4256-8459-43C27504DA9F}"/>
                  </a:ext>
                </a:extLst>
              </p:cNvPr>
              <p:cNvSpPr txBox="1"/>
              <p:nvPr/>
            </p:nvSpPr>
            <p:spPr>
              <a:xfrm>
                <a:off x="569605" y="8345268"/>
                <a:ext cx="1653472" cy="507831"/>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900" b="1" dirty="0">
                    <a:latin typeface="Century Gothic" panose="020B0502020202020204" pitchFamily="34" charset="0"/>
                    <a:cs typeface="Levenim MT"/>
                  </a:rPr>
                  <a:t>Concerns about SEN support provision in school/college</a:t>
                </a:r>
              </a:p>
            </p:txBody>
          </p:sp>
          <p:sp>
            <p:nvSpPr>
              <p:cNvPr id="99" name="TextBox 98">
                <a:extLst>
                  <a:ext uri="{FF2B5EF4-FFF2-40B4-BE49-F238E27FC236}">
                    <a16:creationId xmlns:a16="http://schemas.microsoft.com/office/drawing/2014/main" id="{BC079231-40EF-4D03-AAEA-DB1503666AA5}"/>
                  </a:ext>
                </a:extLst>
              </p:cNvPr>
              <p:cNvSpPr txBox="1"/>
              <p:nvPr/>
            </p:nvSpPr>
            <p:spPr>
              <a:xfrm>
                <a:off x="795330" y="9543808"/>
                <a:ext cx="1149778" cy="507831"/>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900" b="1">
                    <a:latin typeface="Century Gothic" panose="020B0502020202020204" pitchFamily="34" charset="0"/>
                    <a:cs typeface="Levenim MT"/>
                  </a:rPr>
                  <a:t>Advice about educational placement</a:t>
                </a:r>
              </a:p>
            </p:txBody>
          </p:sp>
          <p:sp>
            <p:nvSpPr>
              <p:cNvPr id="3" name="TextBox 2">
                <a:extLst>
                  <a:ext uri="{FF2B5EF4-FFF2-40B4-BE49-F238E27FC236}">
                    <a16:creationId xmlns:a16="http://schemas.microsoft.com/office/drawing/2014/main" id="{3856437F-ADA0-48D7-BEEB-8ABAE62FBFB6}"/>
                  </a:ext>
                </a:extLst>
              </p:cNvPr>
              <p:cNvSpPr txBox="1"/>
              <p:nvPr/>
            </p:nvSpPr>
            <p:spPr>
              <a:xfrm>
                <a:off x="933496" y="6949932"/>
                <a:ext cx="108382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b="1" dirty="0">
                    <a:latin typeface="Century Gothic"/>
                  </a:rPr>
                  <a:t>8.0%</a:t>
                </a:r>
              </a:p>
            </p:txBody>
          </p:sp>
          <p:sp>
            <p:nvSpPr>
              <p:cNvPr id="101" name="TextBox 100">
                <a:extLst>
                  <a:ext uri="{FF2B5EF4-FFF2-40B4-BE49-F238E27FC236}">
                    <a16:creationId xmlns:a16="http://schemas.microsoft.com/office/drawing/2014/main" id="{ED749B54-5490-4CE2-B09E-7674FDDB1A55}"/>
                  </a:ext>
                </a:extLst>
              </p:cNvPr>
              <p:cNvSpPr txBox="1"/>
              <p:nvPr/>
            </p:nvSpPr>
            <p:spPr>
              <a:xfrm>
                <a:off x="928893" y="7982552"/>
                <a:ext cx="1093028"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b="1" dirty="0">
                    <a:latin typeface="Century Gothic"/>
                  </a:rPr>
                  <a:t>21.0%</a:t>
                </a:r>
              </a:p>
            </p:txBody>
          </p:sp>
          <p:sp>
            <p:nvSpPr>
              <p:cNvPr id="102" name="TextBox 101">
                <a:extLst>
                  <a:ext uri="{FF2B5EF4-FFF2-40B4-BE49-F238E27FC236}">
                    <a16:creationId xmlns:a16="http://schemas.microsoft.com/office/drawing/2014/main" id="{065D09DF-0360-47DF-8B6E-7005B87268A5}"/>
                  </a:ext>
                </a:extLst>
              </p:cNvPr>
              <p:cNvSpPr txBox="1"/>
              <p:nvPr/>
            </p:nvSpPr>
            <p:spPr>
              <a:xfrm>
                <a:off x="955546" y="9202038"/>
                <a:ext cx="100593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b="1" dirty="0">
                    <a:latin typeface="Century Gothic"/>
                  </a:rPr>
                  <a:t>27.0%</a:t>
                </a:r>
              </a:p>
            </p:txBody>
          </p:sp>
        </p:grpSp>
      </p:grpSp>
      <p:sp>
        <p:nvSpPr>
          <p:cNvPr id="342" name="Right Triangle 341">
            <a:extLst>
              <a:ext uri="{FF2B5EF4-FFF2-40B4-BE49-F238E27FC236}">
                <a16:creationId xmlns:a16="http://schemas.microsoft.com/office/drawing/2014/main" id="{BDEAEC96-4228-48F7-9E9B-09BE776A9FF0}"/>
              </a:ext>
            </a:extLst>
          </p:cNvPr>
          <p:cNvSpPr/>
          <p:nvPr/>
        </p:nvSpPr>
        <p:spPr>
          <a:xfrm flipH="1">
            <a:off x="6337034" y="41466809"/>
            <a:ext cx="462537" cy="250090"/>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3" name="Right Triangle 342">
            <a:extLst>
              <a:ext uri="{FF2B5EF4-FFF2-40B4-BE49-F238E27FC236}">
                <a16:creationId xmlns:a16="http://schemas.microsoft.com/office/drawing/2014/main" id="{FA31978D-D4E9-4F79-B860-887BB703DDD3}"/>
              </a:ext>
            </a:extLst>
          </p:cNvPr>
          <p:cNvSpPr/>
          <p:nvPr/>
        </p:nvSpPr>
        <p:spPr>
          <a:xfrm>
            <a:off x="72243" y="41437307"/>
            <a:ext cx="593269" cy="279163"/>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7" name="Right Triangle 366">
            <a:extLst>
              <a:ext uri="{FF2B5EF4-FFF2-40B4-BE49-F238E27FC236}">
                <a16:creationId xmlns:a16="http://schemas.microsoft.com/office/drawing/2014/main" id="{BDEAEC96-4228-48F7-9E9B-09BE776A9FF0}"/>
              </a:ext>
            </a:extLst>
          </p:cNvPr>
          <p:cNvSpPr/>
          <p:nvPr/>
        </p:nvSpPr>
        <p:spPr>
          <a:xfrm rot="10800000">
            <a:off x="6388192" y="12132197"/>
            <a:ext cx="420635" cy="224032"/>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 name="Right Triangle 367">
            <a:extLst>
              <a:ext uri="{FF2B5EF4-FFF2-40B4-BE49-F238E27FC236}">
                <a16:creationId xmlns:a16="http://schemas.microsoft.com/office/drawing/2014/main" id="{BDEAEC96-4228-48F7-9E9B-09BE776A9FF0}"/>
              </a:ext>
            </a:extLst>
          </p:cNvPr>
          <p:cNvSpPr/>
          <p:nvPr/>
        </p:nvSpPr>
        <p:spPr>
          <a:xfrm flipH="1">
            <a:off x="6285070" y="11422153"/>
            <a:ext cx="442045" cy="251671"/>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Right Triangle 368">
            <a:extLst>
              <a:ext uri="{FF2B5EF4-FFF2-40B4-BE49-F238E27FC236}">
                <a16:creationId xmlns:a16="http://schemas.microsoft.com/office/drawing/2014/main" id="{BDEAEC96-4228-48F7-9E9B-09BE776A9FF0}"/>
              </a:ext>
            </a:extLst>
          </p:cNvPr>
          <p:cNvSpPr/>
          <p:nvPr/>
        </p:nvSpPr>
        <p:spPr>
          <a:xfrm rot="10800000" flipH="1">
            <a:off x="98079" y="12121739"/>
            <a:ext cx="373359" cy="224032"/>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Right Triangle 369">
            <a:extLst>
              <a:ext uri="{FF2B5EF4-FFF2-40B4-BE49-F238E27FC236}">
                <a16:creationId xmlns:a16="http://schemas.microsoft.com/office/drawing/2014/main" id="{BDEAEC96-4228-48F7-9E9B-09BE776A9FF0}"/>
              </a:ext>
            </a:extLst>
          </p:cNvPr>
          <p:cNvSpPr/>
          <p:nvPr/>
        </p:nvSpPr>
        <p:spPr>
          <a:xfrm>
            <a:off x="38640" y="11560557"/>
            <a:ext cx="329677" cy="251671"/>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5" name="Right Triangle 364">
            <a:extLst>
              <a:ext uri="{FF2B5EF4-FFF2-40B4-BE49-F238E27FC236}">
                <a16:creationId xmlns:a16="http://schemas.microsoft.com/office/drawing/2014/main" id="{BDEAEC96-4228-48F7-9E9B-09BE776A9FF0}"/>
              </a:ext>
            </a:extLst>
          </p:cNvPr>
          <p:cNvSpPr/>
          <p:nvPr/>
        </p:nvSpPr>
        <p:spPr>
          <a:xfrm rot="10800000">
            <a:off x="6379957" y="16062606"/>
            <a:ext cx="420635" cy="224032"/>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6" name="Right Triangle 365">
            <a:extLst>
              <a:ext uri="{FF2B5EF4-FFF2-40B4-BE49-F238E27FC236}">
                <a16:creationId xmlns:a16="http://schemas.microsoft.com/office/drawing/2014/main" id="{BDEAEC96-4228-48F7-9E9B-09BE776A9FF0}"/>
              </a:ext>
            </a:extLst>
          </p:cNvPr>
          <p:cNvSpPr/>
          <p:nvPr/>
        </p:nvSpPr>
        <p:spPr>
          <a:xfrm flipH="1">
            <a:off x="6343510" y="15504962"/>
            <a:ext cx="442045" cy="251671"/>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2" name="Right Triangle 361">
            <a:extLst>
              <a:ext uri="{FF2B5EF4-FFF2-40B4-BE49-F238E27FC236}">
                <a16:creationId xmlns:a16="http://schemas.microsoft.com/office/drawing/2014/main" id="{BDEAEC96-4228-48F7-9E9B-09BE776A9FF0}"/>
              </a:ext>
            </a:extLst>
          </p:cNvPr>
          <p:cNvSpPr/>
          <p:nvPr/>
        </p:nvSpPr>
        <p:spPr>
          <a:xfrm rot="10800000" flipH="1">
            <a:off x="89844" y="16052148"/>
            <a:ext cx="373359" cy="224032"/>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1" name="Right Triangle 360">
            <a:extLst>
              <a:ext uri="{FF2B5EF4-FFF2-40B4-BE49-F238E27FC236}">
                <a16:creationId xmlns:a16="http://schemas.microsoft.com/office/drawing/2014/main" id="{BDEAEC96-4228-48F7-9E9B-09BE776A9FF0}"/>
              </a:ext>
            </a:extLst>
          </p:cNvPr>
          <p:cNvSpPr/>
          <p:nvPr/>
        </p:nvSpPr>
        <p:spPr>
          <a:xfrm>
            <a:off x="97080" y="15494504"/>
            <a:ext cx="329677" cy="251671"/>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00390" y="11819873"/>
            <a:ext cx="3307426" cy="307976"/>
          </a:xfrm>
          <a:prstGeom prst="rect">
            <a:avLst/>
          </a:prstGeom>
          <a:solidFill>
            <a:srgbClr val="FF9E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9" name="Rectangle 118">
            <a:extLst>
              <a:ext uri="{FF2B5EF4-FFF2-40B4-BE49-F238E27FC236}">
                <a16:creationId xmlns:a16="http://schemas.microsoft.com/office/drawing/2014/main" id="{B4D4F642-AB97-4FBE-BBD9-594D9E6CE8EA}"/>
              </a:ext>
            </a:extLst>
          </p:cNvPr>
          <p:cNvSpPr/>
          <p:nvPr/>
        </p:nvSpPr>
        <p:spPr>
          <a:xfrm>
            <a:off x="19662" y="19376662"/>
            <a:ext cx="6853338" cy="11406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Rectangle 185">
            <a:extLst>
              <a:ext uri="{FF2B5EF4-FFF2-40B4-BE49-F238E27FC236}">
                <a16:creationId xmlns:a16="http://schemas.microsoft.com/office/drawing/2014/main" id="{5DB1DDD5-ECF1-45A1-BC66-E53A98DAF6CA}"/>
              </a:ext>
            </a:extLst>
          </p:cNvPr>
          <p:cNvSpPr/>
          <p:nvPr/>
        </p:nvSpPr>
        <p:spPr>
          <a:xfrm rot="5400000">
            <a:off x="-1925519" y="14083378"/>
            <a:ext cx="10739227" cy="8992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199" name="TextBox 198">
            <a:extLst>
              <a:ext uri="{FF2B5EF4-FFF2-40B4-BE49-F238E27FC236}">
                <a16:creationId xmlns:a16="http://schemas.microsoft.com/office/drawing/2014/main" id="{7656D82C-050E-4AB8-ABD0-31F414F37F6C}"/>
              </a:ext>
            </a:extLst>
          </p:cNvPr>
          <p:cNvSpPr txBox="1"/>
          <p:nvPr/>
        </p:nvSpPr>
        <p:spPr>
          <a:xfrm>
            <a:off x="148471" y="10402119"/>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latin typeface="Century Gothic" panose="020B0502020202020204" pitchFamily="34" charset="0"/>
              </a:rPr>
              <a:t>    4</a:t>
            </a:r>
          </a:p>
        </p:txBody>
      </p:sp>
      <p:sp>
        <p:nvSpPr>
          <p:cNvPr id="200" name="TextBox 199">
            <a:extLst>
              <a:ext uri="{FF2B5EF4-FFF2-40B4-BE49-F238E27FC236}">
                <a16:creationId xmlns:a16="http://schemas.microsoft.com/office/drawing/2014/main" id="{2FA827EB-29E2-47CE-917E-A4C18370EF61}"/>
              </a:ext>
            </a:extLst>
          </p:cNvPr>
          <p:cNvSpPr txBox="1"/>
          <p:nvPr/>
        </p:nvSpPr>
        <p:spPr>
          <a:xfrm>
            <a:off x="760562" y="10298332"/>
            <a:ext cx="847130"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EHCP pupils with permanent exclusions </a:t>
            </a:r>
            <a:r>
              <a:rPr lang="en-US" sz="500" b="1" dirty="0">
                <a:latin typeface="Century Gothic" panose="020B0502020202020204" pitchFamily="34" charset="0"/>
                <a:cs typeface="Levenim MT"/>
              </a:rPr>
              <a:t>(Sep 18-Aug 19)</a:t>
            </a:r>
          </a:p>
        </p:txBody>
      </p:sp>
      <p:sp>
        <p:nvSpPr>
          <p:cNvPr id="201" name="TextBox 200">
            <a:extLst>
              <a:ext uri="{FF2B5EF4-FFF2-40B4-BE49-F238E27FC236}">
                <a16:creationId xmlns:a16="http://schemas.microsoft.com/office/drawing/2014/main" id="{FD356475-9DB7-4B31-9521-1100E6318B26}"/>
              </a:ext>
            </a:extLst>
          </p:cNvPr>
          <p:cNvSpPr txBox="1"/>
          <p:nvPr/>
        </p:nvSpPr>
        <p:spPr>
          <a:xfrm>
            <a:off x="1633477" y="10396749"/>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latin typeface="Century Gothic" panose="020B0502020202020204" pitchFamily="34" charset="0"/>
              </a:rPr>
              <a:t>    23</a:t>
            </a:r>
          </a:p>
        </p:txBody>
      </p:sp>
      <p:sp>
        <p:nvSpPr>
          <p:cNvPr id="202" name="TextBox 201">
            <a:extLst>
              <a:ext uri="{FF2B5EF4-FFF2-40B4-BE49-F238E27FC236}">
                <a16:creationId xmlns:a16="http://schemas.microsoft.com/office/drawing/2014/main" id="{1F57DEAE-2742-475D-B4E5-954FA43B07A4}"/>
              </a:ext>
            </a:extLst>
          </p:cNvPr>
          <p:cNvSpPr txBox="1"/>
          <p:nvPr/>
        </p:nvSpPr>
        <p:spPr>
          <a:xfrm>
            <a:off x="2277632" y="10317758"/>
            <a:ext cx="926988" cy="6617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SEN Support pupils with permanent exclusions </a:t>
            </a:r>
            <a:r>
              <a:rPr lang="en-US" sz="500" b="1" dirty="0">
                <a:latin typeface="Century Gothic" panose="020B0502020202020204" pitchFamily="34" charset="0"/>
                <a:cs typeface="Levenim MT"/>
              </a:rPr>
              <a:t>(Sep 18-Aug19)</a:t>
            </a:r>
            <a:endParaRPr lang="en-US" sz="500" dirty="0">
              <a:latin typeface="Century Gothic" panose="020B0502020202020204" pitchFamily="34" charset="0"/>
            </a:endParaRPr>
          </a:p>
        </p:txBody>
      </p:sp>
      <p:sp>
        <p:nvSpPr>
          <p:cNvPr id="203" name="TextBox 202">
            <a:extLst>
              <a:ext uri="{FF2B5EF4-FFF2-40B4-BE49-F238E27FC236}">
                <a16:creationId xmlns:a16="http://schemas.microsoft.com/office/drawing/2014/main" id="{D2C360D0-B3F9-47AB-8FF1-730973617500}"/>
              </a:ext>
            </a:extLst>
          </p:cNvPr>
          <p:cNvSpPr txBox="1"/>
          <p:nvPr/>
        </p:nvSpPr>
        <p:spPr>
          <a:xfrm>
            <a:off x="110881" y="1102133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latin typeface="Century Gothic" panose="020B0502020202020204" pitchFamily="34" charset="0"/>
              </a:rPr>
              <a:t>8.0%</a:t>
            </a:r>
          </a:p>
        </p:txBody>
      </p:sp>
      <p:sp>
        <p:nvSpPr>
          <p:cNvPr id="205" name="TextBox 204">
            <a:extLst>
              <a:ext uri="{FF2B5EF4-FFF2-40B4-BE49-F238E27FC236}">
                <a16:creationId xmlns:a16="http://schemas.microsoft.com/office/drawing/2014/main" id="{93070237-45C7-4E2B-A362-ED00CDE2D97C}"/>
              </a:ext>
            </a:extLst>
          </p:cNvPr>
          <p:cNvSpPr txBox="1"/>
          <p:nvPr/>
        </p:nvSpPr>
        <p:spPr>
          <a:xfrm>
            <a:off x="203256" y="1246952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6.52%</a:t>
            </a:r>
          </a:p>
        </p:txBody>
      </p:sp>
      <p:sp>
        <p:nvSpPr>
          <p:cNvPr id="206" name="TextBox 205">
            <a:extLst>
              <a:ext uri="{FF2B5EF4-FFF2-40B4-BE49-F238E27FC236}">
                <a16:creationId xmlns:a16="http://schemas.microsoft.com/office/drawing/2014/main" id="{788EB333-9852-4A0B-B2FD-9A46C8AFAC84}"/>
              </a:ext>
            </a:extLst>
          </p:cNvPr>
          <p:cNvSpPr txBox="1"/>
          <p:nvPr/>
        </p:nvSpPr>
        <p:spPr>
          <a:xfrm>
            <a:off x="889773" y="12409144"/>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(EHCP pupils)</a:t>
            </a:r>
            <a:endParaRPr lang="en-US">
              <a:latin typeface="Century Gothic" panose="020B0502020202020204" pitchFamily="34" charset="0"/>
              <a:cs typeface="Calibri" panose="020F0502020204030204"/>
            </a:endParaRPr>
          </a:p>
          <a:p>
            <a:r>
              <a:rPr lang="en-US" sz="800" b="1">
                <a:latin typeface="Century Gothic" panose="020B0502020202020204" pitchFamily="34" charset="0"/>
                <a:cs typeface="Levenim MT"/>
              </a:rPr>
              <a:t>good level of development</a:t>
            </a:r>
            <a:endParaRPr lang="en-US">
              <a:latin typeface="Century Gothic" panose="020B0502020202020204" pitchFamily="34" charset="0"/>
              <a:cs typeface="Calibri"/>
            </a:endParaRPr>
          </a:p>
        </p:txBody>
      </p:sp>
      <p:sp>
        <p:nvSpPr>
          <p:cNvPr id="209" name="TextBox 208">
            <a:extLst>
              <a:ext uri="{FF2B5EF4-FFF2-40B4-BE49-F238E27FC236}">
                <a16:creationId xmlns:a16="http://schemas.microsoft.com/office/drawing/2014/main" id="{78409362-B870-495C-AAC2-07713B985B55}"/>
              </a:ext>
            </a:extLst>
          </p:cNvPr>
          <p:cNvSpPr txBox="1"/>
          <p:nvPr/>
        </p:nvSpPr>
        <p:spPr>
          <a:xfrm>
            <a:off x="1730587" y="1245499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35.3%</a:t>
            </a:r>
          </a:p>
        </p:txBody>
      </p:sp>
      <p:sp>
        <p:nvSpPr>
          <p:cNvPr id="210" name="TextBox 209">
            <a:extLst>
              <a:ext uri="{FF2B5EF4-FFF2-40B4-BE49-F238E27FC236}">
                <a16:creationId xmlns:a16="http://schemas.microsoft.com/office/drawing/2014/main" id="{0703DD27-7DDB-4479-AB58-4C59283197E4}"/>
              </a:ext>
            </a:extLst>
          </p:cNvPr>
          <p:cNvSpPr txBox="1"/>
          <p:nvPr/>
        </p:nvSpPr>
        <p:spPr>
          <a:xfrm>
            <a:off x="2381185" y="12369211"/>
            <a:ext cx="109409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(SEN Support pupils) good level of development</a:t>
            </a:r>
            <a:endParaRPr lang="en-US">
              <a:latin typeface="Century Gothic" panose="020B0502020202020204" pitchFamily="34" charset="0"/>
            </a:endParaRPr>
          </a:p>
        </p:txBody>
      </p:sp>
      <p:sp>
        <p:nvSpPr>
          <p:cNvPr id="211" name="TextBox 210">
            <a:extLst>
              <a:ext uri="{FF2B5EF4-FFF2-40B4-BE49-F238E27FC236}">
                <a16:creationId xmlns:a16="http://schemas.microsoft.com/office/drawing/2014/main" id="{BC4EBEEB-0B8C-4DC6-A88B-6F349BA854D0}"/>
              </a:ext>
            </a:extLst>
          </p:cNvPr>
          <p:cNvSpPr txBox="1"/>
          <p:nvPr/>
        </p:nvSpPr>
        <p:spPr>
          <a:xfrm>
            <a:off x="217282" y="13036032"/>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19.0%</a:t>
            </a:r>
          </a:p>
        </p:txBody>
      </p:sp>
      <p:sp>
        <p:nvSpPr>
          <p:cNvPr id="212" name="TextBox 211">
            <a:extLst>
              <a:ext uri="{FF2B5EF4-FFF2-40B4-BE49-F238E27FC236}">
                <a16:creationId xmlns:a16="http://schemas.microsoft.com/office/drawing/2014/main" id="{983D1E4B-A366-4ABA-9988-11E1D461BA3F}"/>
              </a:ext>
            </a:extLst>
          </p:cNvPr>
          <p:cNvSpPr txBox="1"/>
          <p:nvPr/>
        </p:nvSpPr>
        <p:spPr>
          <a:xfrm>
            <a:off x="886524" y="12947846"/>
            <a:ext cx="8979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EHCP pupils WA expected standard in phonics</a:t>
            </a:r>
          </a:p>
        </p:txBody>
      </p:sp>
      <p:sp>
        <p:nvSpPr>
          <p:cNvPr id="213" name="TextBox 212">
            <a:extLst>
              <a:ext uri="{FF2B5EF4-FFF2-40B4-BE49-F238E27FC236}">
                <a16:creationId xmlns:a16="http://schemas.microsoft.com/office/drawing/2014/main" id="{02838178-6FE7-4403-B980-4FE9D3E14663}"/>
              </a:ext>
            </a:extLst>
          </p:cNvPr>
          <p:cNvSpPr txBox="1"/>
          <p:nvPr/>
        </p:nvSpPr>
        <p:spPr>
          <a:xfrm>
            <a:off x="1729503" y="13036106"/>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51.5%</a:t>
            </a:r>
          </a:p>
        </p:txBody>
      </p:sp>
      <p:sp>
        <p:nvSpPr>
          <p:cNvPr id="214" name="TextBox 213">
            <a:extLst>
              <a:ext uri="{FF2B5EF4-FFF2-40B4-BE49-F238E27FC236}">
                <a16:creationId xmlns:a16="http://schemas.microsoft.com/office/drawing/2014/main" id="{7EC773E2-815B-4332-9520-5C88E73330ED}"/>
              </a:ext>
            </a:extLst>
          </p:cNvPr>
          <p:cNvSpPr txBox="1"/>
          <p:nvPr/>
        </p:nvSpPr>
        <p:spPr>
          <a:xfrm>
            <a:off x="2367903" y="12848735"/>
            <a:ext cx="1059689"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SEN Support pupils WA expected standard in phonics</a:t>
            </a:r>
          </a:p>
        </p:txBody>
      </p:sp>
      <p:sp>
        <p:nvSpPr>
          <p:cNvPr id="215" name="TextBox 214">
            <a:extLst>
              <a:ext uri="{FF2B5EF4-FFF2-40B4-BE49-F238E27FC236}">
                <a16:creationId xmlns:a16="http://schemas.microsoft.com/office/drawing/2014/main" id="{C9DE64DB-06BB-486E-8D90-7621662B9C17}"/>
              </a:ext>
            </a:extLst>
          </p:cNvPr>
          <p:cNvSpPr txBox="1"/>
          <p:nvPr/>
        </p:nvSpPr>
        <p:spPr>
          <a:xfrm>
            <a:off x="217793" y="13675487"/>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0%</a:t>
            </a:r>
          </a:p>
        </p:txBody>
      </p:sp>
      <p:sp>
        <p:nvSpPr>
          <p:cNvPr id="216" name="TextBox 215">
            <a:extLst>
              <a:ext uri="{FF2B5EF4-FFF2-40B4-BE49-F238E27FC236}">
                <a16:creationId xmlns:a16="http://schemas.microsoft.com/office/drawing/2014/main" id="{DB4C6B7A-3059-4072-AA99-277A6B224952}"/>
              </a:ext>
            </a:extLst>
          </p:cNvPr>
          <p:cNvSpPr txBox="1"/>
          <p:nvPr/>
        </p:nvSpPr>
        <p:spPr>
          <a:xfrm>
            <a:off x="887378" y="13589705"/>
            <a:ext cx="8979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EHCP pupils achieved expected standard (KS1)</a:t>
            </a:r>
          </a:p>
        </p:txBody>
      </p:sp>
      <p:sp>
        <p:nvSpPr>
          <p:cNvPr id="217" name="TextBox 216">
            <a:extLst>
              <a:ext uri="{FF2B5EF4-FFF2-40B4-BE49-F238E27FC236}">
                <a16:creationId xmlns:a16="http://schemas.microsoft.com/office/drawing/2014/main" id="{03454A35-581F-4E6F-BC6D-492E648769C2}"/>
              </a:ext>
            </a:extLst>
          </p:cNvPr>
          <p:cNvSpPr txBox="1"/>
          <p:nvPr/>
        </p:nvSpPr>
        <p:spPr>
          <a:xfrm>
            <a:off x="203405" y="14300336"/>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1.10%</a:t>
            </a:r>
          </a:p>
        </p:txBody>
      </p:sp>
      <p:sp>
        <p:nvSpPr>
          <p:cNvPr id="218" name="TextBox 217">
            <a:extLst>
              <a:ext uri="{FF2B5EF4-FFF2-40B4-BE49-F238E27FC236}">
                <a16:creationId xmlns:a16="http://schemas.microsoft.com/office/drawing/2014/main" id="{2113BB98-0934-4C39-B956-9D57CF4308B3}"/>
              </a:ext>
            </a:extLst>
          </p:cNvPr>
          <p:cNvSpPr txBox="1"/>
          <p:nvPr/>
        </p:nvSpPr>
        <p:spPr>
          <a:xfrm>
            <a:off x="872989" y="14256889"/>
            <a:ext cx="8979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EHCP pupils achieved expected standard (KS2)</a:t>
            </a:r>
            <a:endParaRPr lang="en-US">
              <a:latin typeface="Century Gothic" panose="020B0502020202020204" pitchFamily="34" charset="0"/>
              <a:cs typeface="Calibri" panose="020F0502020204030204"/>
            </a:endParaRPr>
          </a:p>
        </p:txBody>
      </p:sp>
      <p:sp>
        <p:nvSpPr>
          <p:cNvPr id="219" name="TextBox 218">
            <a:extLst>
              <a:ext uri="{FF2B5EF4-FFF2-40B4-BE49-F238E27FC236}">
                <a16:creationId xmlns:a16="http://schemas.microsoft.com/office/drawing/2014/main" id="{C60C1553-E401-4662-8697-E5D8EF3E6BC7}"/>
              </a:ext>
            </a:extLst>
          </p:cNvPr>
          <p:cNvSpPr txBox="1"/>
          <p:nvPr/>
        </p:nvSpPr>
        <p:spPr>
          <a:xfrm>
            <a:off x="1730587" y="13675487"/>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26.2%</a:t>
            </a:r>
          </a:p>
        </p:txBody>
      </p:sp>
      <p:sp>
        <p:nvSpPr>
          <p:cNvPr id="220" name="TextBox 219">
            <a:extLst>
              <a:ext uri="{FF2B5EF4-FFF2-40B4-BE49-F238E27FC236}">
                <a16:creationId xmlns:a16="http://schemas.microsoft.com/office/drawing/2014/main" id="{2792747C-A5BB-4791-B4AC-6BFCB7D46D48}"/>
              </a:ext>
            </a:extLst>
          </p:cNvPr>
          <p:cNvSpPr txBox="1"/>
          <p:nvPr/>
        </p:nvSpPr>
        <p:spPr>
          <a:xfrm>
            <a:off x="2389650" y="13583642"/>
            <a:ext cx="99610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SEN Support pupils achieved expected standard (KS1)</a:t>
            </a:r>
          </a:p>
        </p:txBody>
      </p:sp>
      <p:sp>
        <p:nvSpPr>
          <p:cNvPr id="221" name="TextBox 220">
            <a:extLst>
              <a:ext uri="{FF2B5EF4-FFF2-40B4-BE49-F238E27FC236}">
                <a16:creationId xmlns:a16="http://schemas.microsoft.com/office/drawing/2014/main" id="{EFF404BB-2BC3-4796-97FA-B414C579B9BD}"/>
              </a:ext>
            </a:extLst>
          </p:cNvPr>
          <p:cNvSpPr txBox="1"/>
          <p:nvPr/>
        </p:nvSpPr>
        <p:spPr>
          <a:xfrm>
            <a:off x="1730736" y="14285806"/>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27.1%</a:t>
            </a:r>
          </a:p>
        </p:txBody>
      </p:sp>
      <p:sp>
        <p:nvSpPr>
          <p:cNvPr id="222" name="TextBox 221">
            <a:extLst>
              <a:ext uri="{FF2B5EF4-FFF2-40B4-BE49-F238E27FC236}">
                <a16:creationId xmlns:a16="http://schemas.microsoft.com/office/drawing/2014/main" id="{645FE0D7-0841-4AFA-9079-7F62A3179759}"/>
              </a:ext>
            </a:extLst>
          </p:cNvPr>
          <p:cNvSpPr txBox="1"/>
          <p:nvPr/>
        </p:nvSpPr>
        <p:spPr>
          <a:xfrm>
            <a:off x="2389801" y="14200023"/>
            <a:ext cx="102135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SEN Support pupils achieved expected standard (KS2)</a:t>
            </a:r>
          </a:p>
        </p:txBody>
      </p:sp>
      <p:sp>
        <p:nvSpPr>
          <p:cNvPr id="223" name="TextBox 222">
            <a:extLst>
              <a:ext uri="{FF2B5EF4-FFF2-40B4-BE49-F238E27FC236}">
                <a16:creationId xmlns:a16="http://schemas.microsoft.com/office/drawing/2014/main" id="{867FA366-128B-480C-8D12-3D0EC65B4768}"/>
              </a:ext>
            </a:extLst>
          </p:cNvPr>
          <p:cNvSpPr txBox="1"/>
          <p:nvPr/>
        </p:nvSpPr>
        <p:spPr>
          <a:xfrm>
            <a:off x="202908" y="1485231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11.4%</a:t>
            </a:r>
          </a:p>
        </p:txBody>
      </p:sp>
      <p:sp>
        <p:nvSpPr>
          <p:cNvPr id="224" name="TextBox 223">
            <a:extLst>
              <a:ext uri="{FF2B5EF4-FFF2-40B4-BE49-F238E27FC236}">
                <a16:creationId xmlns:a16="http://schemas.microsoft.com/office/drawing/2014/main" id="{37B3D8EB-4293-4B32-A18D-301A6DD6C855}"/>
              </a:ext>
            </a:extLst>
          </p:cNvPr>
          <p:cNvSpPr txBox="1"/>
          <p:nvPr/>
        </p:nvSpPr>
        <p:spPr>
          <a:xfrm>
            <a:off x="872150" y="14823397"/>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average attainment 8 score of EHCP</a:t>
            </a:r>
          </a:p>
        </p:txBody>
      </p:sp>
      <p:sp>
        <p:nvSpPr>
          <p:cNvPr id="225" name="TextBox 224">
            <a:extLst>
              <a:ext uri="{FF2B5EF4-FFF2-40B4-BE49-F238E27FC236}">
                <a16:creationId xmlns:a16="http://schemas.microsoft.com/office/drawing/2014/main" id="{1DE19C7E-C2FF-4DDE-80EC-2B7E7DFD697A}"/>
              </a:ext>
            </a:extLst>
          </p:cNvPr>
          <p:cNvSpPr txBox="1"/>
          <p:nvPr/>
        </p:nvSpPr>
        <p:spPr>
          <a:xfrm>
            <a:off x="1715129" y="14852389"/>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27.8%</a:t>
            </a:r>
          </a:p>
        </p:txBody>
      </p:sp>
      <p:sp>
        <p:nvSpPr>
          <p:cNvPr id="226" name="TextBox 225">
            <a:extLst>
              <a:ext uri="{FF2B5EF4-FFF2-40B4-BE49-F238E27FC236}">
                <a16:creationId xmlns:a16="http://schemas.microsoft.com/office/drawing/2014/main" id="{8A8B3E14-3642-4876-B063-A2FFD112BD5B}"/>
              </a:ext>
            </a:extLst>
          </p:cNvPr>
          <p:cNvSpPr txBox="1"/>
          <p:nvPr/>
        </p:nvSpPr>
        <p:spPr>
          <a:xfrm>
            <a:off x="2378636" y="14783555"/>
            <a:ext cx="1062455"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average attainment 8 score of SEN Support</a:t>
            </a:r>
            <a:endParaRPr lang="en-US">
              <a:latin typeface="Century Gothic" panose="020B0502020202020204" pitchFamily="34" charset="0"/>
            </a:endParaRPr>
          </a:p>
        </p:txBody>
      </p:sp>
      <p:sp>
        <p:nvSpPr>
          <p:cNvPr id="227" name="TextBox 226">
            <a:extLst>
              <a:ext uri="{FF2B5EF4-FFF2-40B4-BE49-F238E27FC236}">
                <a16:creationId xmlns:a16="http://schemas.microsoft.com/office/drawing/2014/main" id="{051ECCD8-B6D3-49D4-9950-B1FC63433BEE}"/>
              </a:ext>
            </a:extLst>
          </p:cNvPr>
          <p:cNvSpPr txBox="1"/>
          <p:nvPr/>
        </p:nvSpPr>
        <p:spPr>
          <a:xfrm>
            <a:off x="211809" y="16462625"/>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6.50%</a:t>
            </a:r>
          </a:p>
        </p:txBody>
      </p:sp>
      <p:sp>
        <p:nvSpPr>
          <p:cNvPr id="228" name="TextBox 227">
            <a:extLst>
              <a:ext uri="{FF2B5EF4-FFF2-40B4-BE49-F238E27FC236}">
                <a16:creationId xmlns:a16="http://schemas.microsoft.com/office/drawing/2014/main" id="{F2AB6214-BE5D-418B-B7D3-032DD07AC7F1}"/>
              </a:ext>
            </a:extLst>
          </p:cNvPr>
          <p:cNvSpPr txBox="1"/>
          <p:nvPr/>
        </p:nvSpPr>
        <p:spPr>
          <a:xfrm>
            <a:off x="864460" y="16402245"/>
            <a:ext cx="93179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EHCP pupils achieving L5+ in E&amp;M (basics)</a:t>
            </a:r>
            <a:endParaRPr lang="en-US">
              <a:latin typeface="Century Gothic" panose="020B0502020202020204" pitchFamily="34" charset="0"/>
            </a:endParaRPr>
          </a:p>
        </p:txBody>
      </p:sp>
      <p:sp>
        <p:nvSpPr>
          <p:cNvPr id="229" name="TextBox 228">
            <a:extLst>
              <a:ext uri="{FF2B5EF4-FFF2-40B4-BE49-F238E27FC236}">
                <a16:creationId xmlns:a16="http://schemas.microsoft.com/office/drawing/2014/main" id="{0DBEC8D8-DF5B-48CC-9D4A-806872306498}"/>
              </a:ext>
            </a:extLst>
          </p:cNvPr>
          <p:cNvSpPr txBox="1"/>
          <p:nvPr/>
        </p:nvSpPr>
        <p:spPr>
          <a:xfrm>
            <a:off x="197421" y="17087475"/>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2.80%</a:t>
            </a:r>
          </a:p>
        </p:txBody>
      </p:sp>
      <p:sp>
        <p:nvSpPr>
          <p:cNvPr id="230" name="TextBox 229">
            <a:extLst>
              <a:ext uri="{FF2B5EF4-FFF2-40B4-BE49-F238E27FC236}">
                <a16:creationId xmlns:a16="http://schemas.microsoft.com/office/drawing/2014/main" id="{CFBC9831-9EA6-42BD-9E91-0268651EEF52}"/>
              </a:ext>
            </a:extLst>
          </p:cNvPr>
          <p:cNvSpPr txBox="1"/>
          <p:nvPr/>
        </p:nvSpPr>
        <p:spPr>
          <a:xfrm>
            <a:off x="867005" y="17044027"/>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EHCP pupils entered for EBACC</a:t>
            </a:r>
            <a:endParaRPr lang="en-US">
              <a:latin typeface="Century Gothic" panose="020B0502020202020204" pitchFamily="34" charset="0"/>
            </a:endParaRPr>
          </a:p>
        </p:txBody>
      </p:sp>
      <p:sp>
        <p:nvSpPr>
          <p:cNvPr id="231" name="TextBox 230">
            <a:extLst>
              <a:ext uri="{FF2B5EF4-FFF2-40B4-BE49-F238E27FC236}">
                <a16:creationId xmlns:a16="http://schemas.microsoft.com/office/drawing/2014/main" id="{B7AD0FD8-4196-414B-8583-29E7CFA10F11}"/>
              </a:ext>
            </a:extLst>
          </p:cNvPr>
          <p:cNvSpPr txBox="1"/>
          <p:nvPr/>
        </p:nvSpPr>
        <p:spPr>
          <a:xfrm>
            <a:off x="1724603" y="16462625"/>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10.8%</a:t>
            </a:r>
          </a:p>
        </p:txBody>
      </p:sp>
      <p:sp>
        <p:nvSpPr>
          <p:cNvPr id="232" name="TextBox 231">
            <a:extLst>
              <a:ext uri="{FF2B5EF4-FFF2-40B4-BE49-F238E27FC236}">
                <a16:creationId xmlns:a16="http://schemas.microsoft.com/office/drawing/2014/main" id="{1DA9A0DA-9E37-47BA-9D73-EE05AA6BB5CC}"/>
              </a:ext>
            </a:extLst>
          </p:cNvPr>
          <p:cNvSpPr txBox="1"/>
          <p:nvPr/>
        </p:nvSpPr>
        <p:spPr>
          <a:xfrm>
            <a:off x="2375201" y="16404648"/>
            <a:ext cx="108419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SEN Support pupils achieving L5+ in E&amp;M (basics)</a:t>
            </a:r>
          </a:p>
        </p:txBody>
      </p:sp>
      <p:sp>
        <p:nvSpPr>
          <p:cNvPr id="233" name="TextBox 232">
            <a:extLst>
              <a:ext uri="{FF2B5EF4-FFF2-40B4-BE49-F238E27FC236}">
                <a16:creationId xmlns:a16="http://schemas.microsoft.com/office/drawing/2014/main" id="{45BA6DF1-EB2C-49B6-9475-6EB753D7E044}"/>
              </a:ext>
            </a:extLst>
          </p:cNvPr>
          <p:cNvSpPr txBox="1"/>
          <p:nvPr/>
        </p:nvSpPr>
        <p:spPr>
          <a:xfrm>
            <a:off x="1724752" y="1707294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7.20%</a:t>
            </a:r>
          </a:p>
        </p:txBody>
      </p:sp>
      <p:sp>
        <p:nvSpPr>
          <p:cNvPr id="234" name="TextBox 233">
            <a:extLst>
              <a:ext uri="{FF2B5EF4-FFF2-40B4-BE49-F238E27FC236}">
                <a16:creationId xmlns:a16="http://schemas.microsoft.com/office/drawing/2014/main" id="{68401A42-51D3-480F-826E-815C7DCFBC40}"/>
              </a:ext>
            </a:extLst>
          </p:cNvPr>
          <p:cNvSpPr txBox="1"/>
          <p:nvPr/>
        </p:nvSpPr>
        <p:spPr>
          <a:xfrm>
            <a:off x="2409217" y="17029496"/>
            <a:ext cx="100193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SEN Support pupils entered for EBACC</a:t>
            </a:r>
            <a:endParaRPr lang="en-US">
              <a:latin typeface="Century Gothic" panose="020B0502020202020204" pitchFamily="34" charset="0"/>
            </a:endParaRPr>
          </a:p>
        </p:txBody>
      </p:sp>
      <p:sp>
        <p:nvSpPr>
          <p:cNvPr id="235" name="TextBox 234">
            <a:extLst>
              <a:ext uri="{FF2B5EF4-FFF2-40B4-BE49-F238E27FC236}">
                <a16:creationId xmlns:a16="http://schemas.microsoft.com/office/drawing/2014/main" id="{E6156107-7465-4708-8CDE-212A7EF986E8}"/>
              </a:ext>
            </a:extLst>
          </p:cNvPr>
          <p:cNvSpPr txBox="1"/>
          <p:nvPr/>
        </p:nvSpPr>
        <p:spPr>
          <a:xfrm>
            <a:off x="211555" y="17610393"/>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19.4%</a:t>
            </a:r>
          </a:p>
        </p:txBody>
      </p:sp>
      <p:sp>
        <p:nvSpPr>
          <p:cNvPr id="236" name="TextBox 235">
            <a:extLst>
              <a:ext uri="{FF2B5EF4-FFF2-40B4-BE49-F238E27FC236}">
                <a16:creationId xmlns:a16="http://schemas.microsoft.com/office/drawing/2014/main" id="{13FF3795-3F0F-4F32-9383-908A43AC6D68}"/>
              </a:ext>
            </a:extLst>
          </p:cNvPr>
          <p:cNvSpPr txBox="1"/>
          <p:nvPr/>
        </p:nvSpPr>
        <p:spPr>
          <a:xfrm>
            <a:off x="881138" y="17547611"/>
            <a:ext cx="83006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EHCP 19 year </a:t>
            </a:r>
            <a:r>
              <a:rPr lang="en-US" sz="800" b="1" err="1">
                <a:latin typeface="Century Gothic" panose="020B0502020202020204" pitchFamily="34" charset="0"/>
                <a:cs typeface="Levenim MT"/>
              </a:rPr>
              <a:t>olds</a:t>
            </a:r>
            <a:r>
              <a:rPr lang="en-US" sz="800" b="1">
                <a:latin typeface="Century Gothic" panose="020B0502020202020204" pitchFamily="34" charset="0"/>
                <a:cs typeface="Levenim MT"/>
              </a:rPr>
              <a:t> qualified to L2 (</a:t>
            </a:r>
            <a:r>
              <a:rPr lang="en-US" sz="800" b="1" err="1">
                <a:latin typeface="Century Gothic" panose="020B0502020202020204" pitchFamily="34" charset="0"/>
                <a:cs typeface="Levenim MT"/>
              </a:rPr>
              <a:t>inc</a:t>
            </a:r>
            <a:r>
              <a:rPr lang="en-US" sz="800" b="1">
                <a:latin typeface="Century Gothic" panose="020B0502020202020204" pitchFamily="34" charset="0"/>
                <a:cs typeface="Levenim MT"/>
              </a:rPr>
              <a:t> E&amp;M)</a:t>
            </a:r>
          </a:p>
        </p:txBody>
      </p:sp>
      <p:sp>
        <p:nvSpPr>
          <p:cNvPr id="237" name="TextBox 236">
            <a:extLst>
              <a:ext uri="{FF2B5EF4-FFF2-40B4-BE49-F238E27FC236}">
                <a16:creationId xmlns:a16="http://schemas.microsoft.com/office/drawing/2014/main" id="{2FB39CFE-C63A-45C5-8918-79AAD59FCF89}"/>
              </a:ext>
            </a:extLst>
          </p:cNvPr>
          <p:cNvSpPr txBox="1"/>
          <p:nvPr/>
        </p:nvSpPr>
        <p:spPr>
          <a:xfrm>
            <a:off x="1724551" y="17610467"/>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31.7%</a:t>
            </a:r>
          </a:p>
        </p:txBody>
      </p:sp>
      <p:sp>
        <p:nvSpPr>
          <p:cNvPr id="238" name="TextBox 237">
            <a:extLst>
              <a:ext uri="{FF2B5EF4-FFF2-40B4-BE49-F238E27FC236}">
                <a16:creationId xmlns:a16="http://schemas.microsoft.com/office/drawing/2014/main" id="{9EC919FE-81BA-4EE3-AFB9-C4CD14EE702E}"/>
              </a:ext>
            </a:extLst>
          </p:cNvPr>
          <p:cNvSpPr txBox="1"/>
          <p:nvPr/>
        </p:nvSpPr>
        <p:spPr>
          <a:xfrm>
            <a:off x="2379928" y="17516236"/>
            <a:ext cx="79152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SEN Support 19 year </a:t>
            </a:r>
            <a:r>
              <a:rPr lang="en-US" sz="800" b="1" err="1">
                <a:latin typeface="Century Gothic" panose="020B0502020202020204" pitchFamily="34" charset="0"/>
                <a:cs typeface="Levenim MT"/>
              </a:rPr>
              <a:t>olds</a:t>
            </a:r>
            <a:r>
              <a:rPr lang="en-US" sz="800" b="1">
                <a:latin typeface="Century Gothic" panose="020B0502020202020204" pitchFamily="34" charset="0"/>
                <a:cs typeface="Levenim MT"/>
              </a:rPr>
              <a:t> qualified to L2 (</a:t>
            </a:r>
            <a:r>
              <a:rPr lang="en-US" sz="800" b="1" err="1">
                <a:latin typeface="Century Gothic" panose="020B0502020202020204" pitchFamily="34" charset="0"/>
                <a:cs typeface="Levenim MT"/>
              </a:rPr>
              <a:t>inc</a:t>
            </a:r>
            <a:r>
              <a:rPr lang="en-US" sz="800" b="1">
                <a:latin typeface="Century Gothic" panose="020B0502020202020204" pitchFamily="34" charset="0"/>
                <a:cs typeface="Levenim MT"/>
              </a:rPr>
              <a:t> E&amp;M)</a:t>
            </a:r>
          </a:p>
        </p:txBody>
      </p:sp>
      <p:sp>
        <p:nvSpPr>
          <p:cNvPr id="239" name="TextBox 238">
            <a:extLst>
              <a:ext uri="{FF2B5EF4-FFF2-40B4-BE49-F238E27FC236}">
                <a16:creationId xmlns:a16="http://schemas.microsoft.com/office/drawing/2014/main" id="{B99059D6-2C12-417D-AC67-50D5858E724A}"/>
              </a:ext>
            </a:extLst>
          </p:cNvPr>
          <p:cNvSpPr txBox="1"/>
          <p:nvPr/>
        </p:nvSpPr>
        <p:spPr>
          <a:xfrm>
            <a:off x="212066" y="18249848"/>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15.1%</a:t>
            </a:r>
          </a:p>
        </p:txBody>
      </p:sp>
      <p:sp>
        <p:nvSpPr>
          <p:cNvPr id="240" name="TextBox 239">
            <a:extLst>
              <a:ext uri="{FF2B5EF4-FFF2-40B4-BE49-F238E27FC236}">
                <a16:creationId xmlns:a16="http://schemas.microsoft.com/office/drawing/2014/main" id="{FB73105F-5ECC-4366-ABA5-76205FAF897D}"/>
              </a:ext>
            </a:extLst>
          </p:cNvPr>
          <p:cNvSpPr txBox="1"/>
          <p:nvPr/>
        </p:nvSpPr>
        <p:spPr>
          <a:xfrm>
            <a:off x="898927" y="18223335"/>
            <a:ext cx="93179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EHCP 19 year olds qualified to L3</a:t>
            </a:r>
            <a:endParaRPr lang="en-US">
              <a:latin typeface="Century Gothic" panose="020B0502020202020204" pitchFamily="34" charset="0"/>
            </a:endParaRPr>
          </a:p>
        </p:txBody>
      </p:sp>
      <p:sp>
        <p:nvSpPr>
          <p:cNvPr id="241" name="TextBox 240">
            <a:extLst>
              <a:ext uri="{FF2B5EF4-FFF2-40B4-BE49-F238E27FC236}">
                <a16:creationId xmlns:a16="http://schemas.microsoft.com/office/drawing/2014/main" id="{B49EF72C-68C5-4800-A317-DCA34D5DBE06}"/>
              </a:ext>
            </a:extLst>
          </p:cNvPr>
          <p:cNvSpPr txBox="1"/>
          <p:nvPr/>
        </p:nvSpPr>
        <p:spPr>
          <a:xfrm>
            <a:off x="197671" y="18874697"/>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31.1%</a:t>
            </a:r>
          </a:p>
        </p:txBody>
      </p:sp>
      <p:sp>
        <p:nvSpPr>
          <p:cNvPr id="242" name="TextBox 241">
            <a:extLst>
              <a:ext uri="{FF2B5EF4-FFF2-40B4-BE49-F238E27FC236}">
                <a16:creationId xmlns:a16="http://schemas.microsoft.com/office/drawing/2014/main" id="{437B41C9-D2AA-4AD6-9970-C8D93D411ABC}"/>
              </a:ext>
            </a:extLst>
          </p:cNvPr>
          <p:cNvSpPr txBox="1"/>
          <p:nvPr/>
        </p:nvSpPr>
        <p:spPr>
          <a:xfrm>
            <a:off x="867598" y="18780451"/>
            <a:ext cx="93179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C&amp;YP </a:t>
            </a:r>
            <a:endParaRPr lang="en-US">
              <a:latin typeface="Century Gothic" panose="020B0502020202020204" pitchFamily="34" charset="0"/>
              <a:cs typeface="Calibri" panose="020F0502020204030204"/>
            </a:endParaRPr>
          </a:p>
          <a:p>
            <a:r>
              <a:rPr lang="en-US" sz="800" b="1">
                <a:latin typeface="Century Gothic" panose="020B0502020202020204" pitchFamily="34" charset="0"/>
                <a:cs typeface="Levenim MT"/>
              </a:rPr>
              <a:t>with EHCPs in mainstream schools</a:t>
            </a:r>
            <a:endParaRPr lang="en-US">
              <a:latin typeface="Century Gothic" panose="020B0502020202020204" pitchFamily="34" charset="0"/>
              <a:cs typeface="Calibri"/>
            </a:endParaRPr>
          </a:p>
        </p:txBody>
      </p:sp>
      <p:sp>
        <p:nvSpPr>
          <p:cNvPr id="243" name="TextBox 242">
            <a:extLst>
              <a:ext uri="{FF2B5EF4-FFF2-40B4-BE49-F238E27FC236}">
                <a16:creationId xmlns:a16="http://schemas.microsoft.com/office/drawing/2014/main" id="{5F7D4A84-1DE0-466A-9C00-001E621EFE85}"/>
              </a:ext>
            </a:extLst>
          </p:cNvPr>
          <p:cNvSpPr txBox="1"/>
          <p:nvPr/>
        </p:nvSpPr>
        <p:spPr>
          <a:xfrm>
            <a:off x="1725635" y="18249848"/>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22.7%</a:t>
            </a:r>
          </a:p>
        </p:txBody>
      </p:sp>
      <p:sp>
        <p:nvSpPr>
          <p:cNvPr id="244" name="TextBox 243">
            <a:extLst>
              <a:ext uri="{FF2B5EF4-FFF2-40B4-BE49-F238E27FC236}">
                <a16:creationId xmlns:a16="http://schemas.microsoft.com/office/drawing/2014/main" id="{366EB917-64D6-4165-894F-A00A76A1284C}"/>
              </a:ext>
            </a:extLst>
          </p:cNvPr>
          <p:cNvSpPr txBox="1"/>
          <p:nvPr/>
        </p:nvSpPr>
        <p:spPr>
          <a:xfrm>
            <a:off x="2410451" y="18191872"/>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SEN Support 19 year olds qualified to L3</a:t>
            </a:r>
          </a:p>
        </p:txBody>
      </p:sp>
      <p:grpSp>
        <p:nvGrpSpPr>
          <p:cNvPr id="183" name="Group 182">
            <a:extLst>
              <a:ext uri="{FF2B5EF4-FFF2-40B4-BE49-F238E27FC236}">
                <a16:creationId xmlns:a16="http://schemas.microsoft.com/office/drawing/2014/main" id="{A02B86DC-58F9-4697-984D-380D3BAC7F14}"/>
              </a:ext>
            </a:extLst>
          </p:cNvPr>
          <p:cNvGrpSpPr/>
          <p:nvPr/>
        </p:nvGrpSpPr>
        <p:grpSpPr>
          <a:xfrm>
            <a:off x="1317497" y="8247514"/>
            <a:ext cx="4149673" cy="309826"/>
            <a:chOff x="14454761" y="14253742"/>
            <a:chExt cx="3771900" cy="328056"/>
          </a:xfrm>
        </p:grpSpPr>
        <p:sp>
          <p:nvSpPr>
            <p:cNvPr id="184" name="Rectangle 183">
              <a:extLst>
                <a:ext uri="{FF2B5EF4-FFF2-40B4-BE49-F238E27FC236}">
                  <a16:creationId xmlns:a16="http://schemas.microsoft.com/office/drawing/2014/main" id="{A3A4FD77-B2B9-4A57-876F-B6FDC01EF732}"/>
                </a:ext>
              </a:extLst>
            </p:cNvPr>
            <p:cNvSpPr/>
            <p:nvPr/>
          </p:nvSpPr>
          <p:spPr>
            <a:xfrm>
              <a:off x="14541079" y="14253742"/>
              <a:ext cx="3550600" cy="24384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5" name="TextBox 31">
              <a:extLst>
                <a:ext uri="{FF2B5EF4-FFF2-40B4-BE49-F238E27FC236}">
                  <a16:creationId xmlns:a16="http://schemas.microsoft.com/office/drawing/2014/main" id="{68E14631-55C1-4C63-A38F-B9440C9663C6}"/>
                </a:ext>
              </a:extLst>
            </p:cNvPr>
            <p:cNvSpPr txBox="1"/>
            <p:nvPr/>
          </p:nvSpPr>
          <p:spPr>
            <a:xfrm>
              <a:off x="14454761" y="14255912"/>
              <a:ext cx="3771900" cy="325886"/>
            </a:xfrm>
            <a:prstGeom prst="rect">
              <a:avLst/>
            </a:prstGeom>
            <a:noFill/>
          </p:spPr>
          <p:txBody>
            <a:bodyPr rot="0" spcFirstLastPara="0" vert="horz" wrap="square" lIns="91440" tIns="45720" rIns="91440" bIns="4572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Levenim MT"/>
                  <a:cs typeface="Levenim MT"/>
                </a:rPr>
                <a:t>Education and Pathways to Employment</a:t>
              </a:r>
              <a:endParaRPr lang="en-US" dirty="0"/>
            </a:p>
          </p:txBody>
        </p:sp>
      </p:grpSp>
      <p:sp>
        <p:nvSpPr>
          <p:cNvPr id="187" name="TextBox 186">
            <a:extLst>
              <a:ext uri="{FF2B5EF4-FFF2-40B4-BE49-F238E27FC236}">
                <a16:creationId xmlns:a16="http://schemas.microsoft.com/office/drawing/2014/main" id="{B52B3C15-9C12-4AA9-8CDC-A62427BB3E9F}"/>
              </a:ext>
            </a:extLst>
          </p:cNvPr>
          <p:cNvSpPr txBox="1"/>
          <p:nvPr/>
        </p:nvSpPr>
        <p:spPr>
          <a:xfrm>
            <a:off x="95021" y="8687733"/>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26.0%</a:t>
            </a:r>
          </a:p>
        </p:txBody>
      </p:sp>
      <p:sp>
        <p:nvSpPr>
          <p:cNvPr id="188" name="TextBox 187">
            <a:extLst>
              <a:ext uri="{FF2B5EF4-FFF2-40B4-BE49-F238E27FC236}">
                <a16:creationId xmlns:a16="http://schemas.microsoft.com/office/drawing/2014/main" id="{E3D7C4B2-C1B2-4C85-AAD3-8B82FA4CBBC9}"/>
              </a:ext>
            </a:extLst>
          </p:cNvPr>
          <p:cNvSpPr txBox="1"/>
          <p:nvPr/>
        </p:nvSpPr>
        <p:spPr>
          <a:xfrm>
            <a:off x="763920" y="8591084"/>
            <a:ext cx="96566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EHCP pupils were persistent absentees (10+)</a:t>
            </a:r>
          </a:p>
        </p:txBody>
      </p:sp>
      <p:sp>
        <p:nvSpPr>
          <p:cNvPr id="189" name="TextBox 188">
            <a:extLst>
              <a:ext uri="{FF2B5EF4-FFF2-40B4-BE49-F238E27FC236}">
                <a16:creationId xmlns:a16="http://schemas.microsoft.com/office/drawing/2014/main" id="{187ACBF8-DEBE-400B-A361-76845CB1AFAB}"/>
              </a:ext>
            </a:extLst>
          </p:cNvPr>
          <p:cNvSpPr txBox="1"/>
          <p:nvPr/>
        </p:nvSpPr>
        <p:spPr>
          <a:xfrm>
            <a:off x="1606467" y="8687807"/>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latin typeface="Century Gothic" panose="020B0502020202020204" pitchFamily="34" charset="0"/>
              </a:rPr>
              <a:t>18.4%</a:t>
            </a:r>
          </a:p>
        </p:txBody>
      </p:sp>
      <p:sp>
        <p:nvSpPr>
          <p:cNvPr id="190" name="TextBox 189">
            <a:extLst>
              <a:ext uri="{FF2B5EF4-FFF2-40B4-BE49-F238E27FC236}">
                <a16:creationId xmlns:a16="http://schemas.microsoft.com/office/drawing/2014/main" id="{92557B24-E551-4CAE-AE08-517E84AF255E}"/>
              </a:ext>
            </a:extLst>
          </p:cNvPr>
          <p:cNvSpPr txBox="1"/>
          <p:nvPr/>
        </p:nvSpPr>
        <p:spPr>
          <a:xfrm>
            <a:off x="2261173" y="8593576"/>
            <a:ext cx="1011654"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of SEN Support pupils were persistent absentees</a:t>
            </a:r>
            <a:endParaRPr lang="en-US">
              <a:latin typeface="Century Gothic" panose="020B0502020202020204" pitchFamily="34" charset="0"/>
              <a:cs typeface="Calibri" panose="020F0502020204030204"/>
            </a:endParaRPr>
          </a:p>
          <a:p>
            <a:r>
              <a:rPr lang="en-US" sz="800" b="1">
                <a:latin typeface="Century Gothic" panose="020B0502020202020204" pitchFamily="34" charset="0"/>
                <a:cs typeface="Levenim MT"/>
              </a:rPr>
              <a:t>(10+)</a:t>
            </a:r>
            <a:endParaRPr lang="en-US">
              <a:latin typeface="Century Gothic" panose="020B0502020202020204" pitchFamily="34" charset="0"/>
              <a:cs typeface="Calibri"/>
            </a:endParaRPr>
          </a:p>
        </p:txBody>
      </p:sp>
      <p:sp>
        <p:nvSpPr>
          <p:cNvPr id="191" name="TextBox 190">
            <a:extLst>
              <a:ext uri="{FF2B5EF4-FFF2-40B4-BE49-F238E27FC236}">
                <a16:creationId xmlns:a16="http://schemas.microsoft.com/office/drawing/2014/main" id="{ACC3CE75-2844-4B62-9B5B-16AD4D9BB11C}"/>
              </a:ext>
            </a:extLst>
          </p:cNvPr>
          <p:cNvSpPr txBox="1"/>
          <p:nvPr/>
        </p:nvSpPr>
        <p:spPr>
          <a:xfrm>
            <a:off x="95532" y="9327188"/>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6.60%</a:t>
            </a:r>
          </a:p>
        </p:txBody>
      </p:sp>
      <p:sp>
        <p:nvSpPr>
          <p:cNvPr id="192" name="TextBox 191">
            <a:extLst>
              <a:ext uri="{FF2B5EF4-FFF2-40B4-BE49-F238E27FC236}">
                <a16:creationId xmlns:a16="http://schemas.microsoft.com/office/drawing/2014/main" id="{0D5F6656-9614-44C6-BF2F-2355732D1A87}"/>
              </a:ext>
            </a:extLst>
          </p:cNvPr>
          <p:cNvSpPr txBox="1"/>
          <p:nvPr/>
        </p:nvSpPr>
        <p:spPr>
          <a:xfrm>
            <a:off x="765524" y="9256583"/>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overall absence of EHCP pupils</a:t>
            </a:r>
          </a:p>
        </p:txBody>
      </p:sp>
      <p:sp>
        <p:nvSpPr>
          <p:cNvPr id="193" name="TextBox 192">
            <a:extLst>
              <a:ext uri="{FF2B5EF4-FFF2-40B4-BE49-F238E27FC236}">
                <a16:creationId xmlns:a16="http://schemas.microsoft.com/office/drawing/2014/main" id="{8B78D447-FC3C-4036-8E30-83DB88F4A2A5}"/>
              </a:ext>
            </a:extLst>
          </p:cNvPr>
          <p:cNvSpPr txBox="1"/>
          <p:nvPr/>
        </p:nvSpPr>
        <p:spPr>
          <a:xfrm>
            <a:off x="151910" y="9819942"/>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latin typeface="Century Gothic" panose="020B0502020202020204" pitchFamily="34" charset="0"/>
              </a:rPr>
              <a:t>167</a:t>
            </a:r>
          </a:p>
        </p:txBody>
      </p:sp>
      <p:sp>
        <p:nvSpPr>
          <p:cNvPr id="194" name="TextBox 193">
            <a:extLst>
              <a:ext uri="{FF2B5EF4-FFF2-40B4-BE49-F238E27FC236}">
                <a16:creationId xmlns:a16="http://schemas.microsoft.com/office/drawing/2014/main" id="{F9FFC47D-D10E-4647-B5A3-72B94E11A82C}"/>
              </a:ext>
            </a:extLst>
          </p:cNvPr>
          <p:cNvSpPr txBox="1"/>
          <p:nvPr/>
        </p:nvSpPr>
        <p:spPr>
          <a:xfrm>
            <a:off x="754736" y="9705464"/>
            <a:ext cx="104465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Fixed term exclusions involving EHCP pupils </a:t>
            </a:r>
            <a:r>
              <a:rPr lang="en-US" sz="500" b="1" dirty="0">
                <a:latin typeface="Century Gothic" panose="020B0502020202020204" pitchFamily="34" charset="0"/>
                <a:cs typeface="Levenim MT"/>
              </a:rPr>
              <a:t>(Sep 18- Aug19)</a:t>
            </a:r>
            <a:endParaRPr lang="en-US" dirty="0">
              <a:latin typeface="Century Gothic" panose="020B0502020202020204" pitchFamily="34" charset="0"/>
            </a:endParaRPr>
          </a:p>
        </p:txBody>
      </p:sp>
      <p:sp>
        <p:nvSpPr>
          <p:cNvPr id="195" name="TextBox 194">
            <a:extLst>
              <a:ext uri="{FF2B5EF4-FFF2-40B4-BE49-F238E27FC236}">
                <a16:creationId xmlns:a16="http://schemas.microsoft.com/office/drawing/2014/main" id="{8C4FBDE5-0A66-441F-A6AC-B3D25E7F4A9E}"/>
              </a:ext>
            </a:extLst>
          </p:cNvPr>
          <p:cNvSpPr txBox="1"/>
          <p:nvPr/>
        </p:nvSpPr>
        <p:spPr>
          <a:xfrm>
            <a:off x="1607551" y="9327188"/>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panose="020B0502020202020204" pitchFamily="34" charset="0"/>
              </a:rPr>
              <a:t>9.30%</a:t>
            </a:r>
          </a:p>
        </p:txBody>
      </p:sp>
      <p:sp>
        <p:nvSpPr>
          <p:cNvPr id="196" name="TextBox 195">
            <a:extLst>
              <a:ext uri="{FF2B5EF4-FFF2-40B4-BE49-F238E27FC236}">
                <a16:creationId xmlns:a16="http://schemas.microsoft.com/office/drawing/2014/main" id="{D2868EF6-CA8D-4B06-AEC0-EE174380AFAE}"/>
              </a:ext>
            </a:extLst>
          </p:cNvPr>
          <p:cNvSpPr txBox="1"/>
          <p:nvPr/>
        </p:nvSpPr>
        <p:spPr>
          <a:xfrm>
            <a:off x="2258737" y="9279119"/>
            <a:ext cx="100901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a:latin typeface="Century Gothic" panose="020B0502020202020204" pitchFamily="34" charset="0"/>
                <a:cs typeface="Levenim MT"/>
              </a:rPr>
              <a:t>overall absence of SEN Support pupils</a:t>
            </a:r>
          </a:p>
        </p:txBody>
      </p:sp>
      <p:sp>
        <p:nvSpPr>
          <p:cNvPr id="197" name="TextBox 196">
            <a:extLst>
              <a:ext uri="{FF2B5EF4-FFF2-40B4-BE49-F238E27FC236}">
                <a16:creationId xmlns:a16="http://schemas.microsoft.com/office/drawing/2014/main" id="{6473A819-7069-428D-892C-621A1F79F5AD}"/>
              </a:ext>
            </a:extLst>
          </p:cNvPr>
          <p:cNvSpPr txBox="1"/>
          <p:nvPr/>
        </p:nvSpPr>
        <p:spPr>
          <a:xfrm>
            <a:off x="1730943" y="9796447"/>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latin typeface="Century Gothic" panose="020B0502020202020204" pitchFamily="34" charset="0"/>
              </a:rPr>
              <a:t>831</a:t>
            </a:r>
          </a:p>
        </p:txBody>
      </p:sp>
      <p:sp>
        <p:nvSpPr>
          <p:cNvPr id="198" name="TextBox 197">
            <a:extLst>
              <a:ext uri="{FF2B5EF4-FFF2-40B4-BE49-F238E27FC236}">
                <a16:creationId xmlns:a16="http://schemas.microsoft.com/office/drawing/2014/main" id="{F65E279C-FF3E-4E2C-B8B6-09D40149C2B2}"/>
              </a:ext>
            </a:extLst>
          </p:cNvPr>
          <p:cNvSpPr txBox="1"/>
          <p:nvPr/>
        </p:nvSpPr>
        <p:spPr>
          <a:xfrm>
            <a:off x="2259864" y="9716574"/>
            <a:ext cx="982596"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Fixed term exclusions involving SEN Support pupils </a:t>
            </a:r>
            <a:r>
              <a:rPr lang="en-US" sz="500" b="1" dirty="0">
                <a:latin typeface="Century Gothic" panose="020B0502020202020204" pitchFamily="34" charset="0"/>
                <a:cs typeface="Levenim MT"/>
              </a:rPr>
              <a:t>(Sep 18-Aug 19)</a:t>
            </a:r>
            <a:endParaRPr lang="en-US" sz="800" b="1" dirty="0">
              <a:latin typeface="Century Gothic" panose="020B0502020202020204" pitchFamily="34" charset="0"/>
              <a:cs typeface="Levenim MT"/>
            </a:endParaRPr>
          </a:p>
        </p:txBody>
      </p:sp>
      <p:sp>
        <p:nvSpPr>
          <p:cNvPr id="259" name="TextBox 258">
            <a:extLst>
              <a:ext uri="{FF2B5EF4-FFF2-40B4-BE49-F238E27FC236}">
                <a16:creationId xmlns:a16="http://schemas.microsoft.com/office/drawing/2014/main" id="{F6A7B650-C68B-4B46-86F3-67DD7AB8F5FF}"/>
              </a:ext>
            </a:extLst>
          </p:cNvPr>
          <p:cNvSpPr txBox="1"/>
          <p:nvPr/>
        </p:nvSpPr>
        <p:spPr>
          <a:xfrm>
            <a:off x="3447820" y="8670799"/>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38.8%</a:t>
            </a:r>
          </a:p>
        </p:txBody>
      </p:sp>
      <p:sp>
        <p:nvSpPr>
          <p:cNvPr id="260" name="TextBox 259">
            <a:extLst>
              <a:ext uri="{FF2B5EF4-FFF2-40B4-BE49-F238E27FC236}">
                <a16:creationId xmlns:a16="http://schemas.microsoft.com/office/drawing/2014/main" id="{A5BB7714-0C5C-4488-8B95-65C341A428D9}"/>
              </a:ext>
            </a:extLst>
          </p:cNvPr>
          <p:cNvSpPr txBox="1"/>
          <p:nvPr/>
        </p:nvSpPr>
        <p:spPr>
          <a:xfrm>
            <a:off x="4116719" y="8574150"/>
            <a:ext cx="96566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EHCP pupils were persistent absentees (10+)</a:t>
            </a:r>
          </a:p>
        </p:txBody>
      </p:sp>
      <p:sp>
        <p:nvSpPr>
          <p:cNvPr id="261" name="TextBox 260">
            <a:extLst>
              <a:ext uri="{FF2B5EF4-FFF2-40B4-BE49-F238E27FC236}">
                <a16:creationId xmlns:a16="http://schemas.microsoft.com/office/drawing/2014/main" id="{A9360871-ECF0-424B-8311-84DE443C119B}"/>
              </a:ext>
            </a:extLst>
          </p:cNvPr>
          <p:cNvSpPr txBox="1"/>
          <p:nvPr/>
        </p:nvSpPr>
        <p:spPr>
          <a:xfrm>
            <a:off x="4959266" y="8670873"/>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31.9%</a:t>
            </a:r>
          </a:p>
        </p:txBody>
      </p:sp>
      <p:sp>
        <p:nvSpPr>
          <p:cNvPr id="262" name="TextBox 261">
            <a:extLst>
              <a:ext uri="{FF2B5EF4-FFF2-40B4-BE49-F238E27FC236}">
                <a16:creationId xmlns:a16="http://schemas.microsoft.com/office/drawing/2014/main" id="{555D8C85-F2BA-4AAF-B10B-5C8A0B8B024B}"/>
              </a:ext>
            </a:extLst>
          </p:cNvPr>
          <p:cNvSpPr txBox="1"/>
          <p:nvPr/>
        </p:nvSpPr>
        <p:spPr>
          <a:xfrm>
            <a:off x="5613972" y="8551244"/>
            <a:ext cx="111294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SEN Support pupils were persistent absentees</a:t>
            </a:r>
            <a:endParaRPr lang="en-US" dirty="0">
              <a:latin typeface="Century Gothic" panose="020B0502020202020204" pitchFamily="34" charset="0"/>
              <a:cs typeface="Calibri" panose="020F0502020204030204"/>
            </a:endParaRPr>
          </a:p>
          <a:p>
            <a:r>
              <a:rPr lang="en-US" sz="800" b="1" dirty="0">
                <a:latin typeface="Century Gothic" panose="020B0502020202020204" pitchFamily="34" charset="0"/>
                <a:cs typeface="Levenim MT"/>
              </a:rPr>
              <a:t>(10+)</a:t>
            </a:r>
            <a:endParaRPr lang="en-US" dirty="0">
              <a:latin typeface="Century Gothic" panose="020B0502020202020204" pitchFamily="34" charset="0"/>
              <a:cs typeface="Calibri"/>
            </a:endParaRPr>
          </a:p>
        </p:txBody>
      </p:sp>
      <p:sp>
        <p:nvSpPr>
          <p:cNvPr id="263" name="TextBox 262">
            <a:extLst>
              <a:ext uri="{FF2B5EF4-FFF2-40B4-BE49-F238E27FC236}">
                <a16:creationId xmlns:a16="http://schemas.microsoft.com/office/drawing/2014/main" id="{386AA4AA-077A-4A65-AEA0-AE87AF73FA36}"/>
              </a:ext>
            </a:extLst>
          </p:cNvPr>
          <p:cNvSpPr txBox="1"/>
          <p:nvPr/>
        </p:nvSpPr>
        <p:spPr>
          <a:xfrm>
            <a:off x="3448331" y="9339885"/>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12.8%</a:t>
            </a:r>
          </a:p>
        </p:txBody>
      </p:sp>
      <p:sp>
        <p:nvSpPr>
          <p:cNvPr id="264" name="TextBox 263">
            <a:extLst>
              <a:ext uri="{FF2B5EF4-FFF2-40B4-BE49-F238E27FC236}">
                <a16:creationId xmlns:a16="http://schemas.microsoft.com/office/drawing/2014/main" id="{FC2F74B8-ABE6-442C-9F48-1F3ECF8EABDD}"/>
              </a:ext>
            </a:extLst>
          </p:cNvPr>
          <p:cNvSpPr txBox="1"/>
          <p:nvPr/>
        </p:nvSpPr>
        <p:spPr>
          <a:xfrm>
            <a:off x="4116683" y="9232786"/>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overall absence of EHCP pupils</a:t>
            </a:r>
          </a:p>
        </p:txBody>
      </p:sp>
      <p:sp>
        <p:nvSpPr>
          <p:cNvPr id="265" name="TextBox 264">
            <a:extLst>
              <a:ext uri="{FF2B5EF4-FFF2-40B4-BE49-F238E27FC236}">
                <a16:creationId xmlns:a16="http://schemas.microsoft.com/office/drawing/2014/main" id="{932BB456-CD6B-4A71-92B6-9B36302F5F14}"/>
              </a:ext>
            </a:extLst>
          </p:cNvPr>
          <p:cNvSpPr txBox="1"/>
          <p:nvPr/>
        </p:nvSpPr>
        <p:spPr>
          <a:xfrm>
            <a:off x="3533075" y="9793133"/>
            <a:ext cx="62971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266</a:t>
            </a:r>
          </a:p>
        </p:txBody>
      </p:sp>
      <p:sp>
        <p:nvSpPr>
          <p:cNvPr id="266" name="TextBox 265">
            <a:extLst>
              <a:ext uri="{FF2B5EF4-FFF2-40B4-BE49-F238E27FC236}">
                <a16:creationId xmlns:a16="http://schemas.microsoft.com/office/drawing/2014/main" id="{917CBC4C-ABB5-467D-9FF9-461DA2A876CF}"/>
              </a:ext>
            </a:extLst>
          </p:cNvPr>
          <p:cNvSpPr txBox="1"/>
          <p:nvPr/>
        </p:nvSpPr>
        <p:spPr>
          <a:xfrm>
            <a:off x="4104011" y="9686851"/>
            <a:ext cx="1097455"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Fixed term exclusions involving EHCP pupils </a:t>
            </a:r>
            <a:r>
              <a:rPr lang="en-US" sz="500" b="1" dirty="0">
                <a:latin typeface="Century Gothic" panose="020B0502020202020204" pitchFamily="34" charset="0"/>
                <a:cs typeface="Levenim MT"/>
              </a:rPr>
              <a:t>(Sep 21-Aug 22)</a:t>
            </a:r>
            <a:endParaRPr lang="en-US" dirty="0">
              <a:latin typeface="Century Gothic" panose="020B0502020202020204" pitchFamily="34" charset="0"/>
            </a:endParaRPr>
          </a:p>
        </p:txBody>
      </p:sp>
      <p:sp>
        <p:nvSpPr>
          <p:cNvPr id="267" name="TextBox 266">
            <a:extLst>
              <a:ext uri="{FF2B5EF4-FFF2-40B4-BE49-F238E27FC236}">
                <a16:creationId xmlns:a16="http://schemas.microsoft.com/office/drawing/2014/main" id="{A0AB925D-3422-419F-BC5F-8E5F116AFB42}"/>
              </a:ext>
            </a:extLst>
          </p:cNvPr>
          <p:cNvSpPr txBox="1"/>
          <p:nvPr/>
        </p:nvSpPr>
        <p:spPr>
          <a:xfrm>
            <a:off x="4960350" y="9339885"/>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chemeClr val="accent2"/>
                </a:solidFill>
                <a:latin typeface="Century Gothic" panose="020B0502020202020204" pitchFamily="34" charset="0"/>
              </a:rPr>
              <a:t>9.80%</a:t>
            </a:r>
          </a:p>
        </p:txBody>
      </p:sp>
      <p:sp>
        <p:nvSpPr>
          <p:cNvPr id="268" name="TextBox 267">
            <a:extLst>
              <a:ext uri="{FF2B5EF4-FFF2-40B4-BE49-F238E27FC236}">
                <a16:creationId xmlns:a16="http://schemas.microsoft.com/office/drawing/2014/main" id="{E76C27F2-BBDB-43EB-B00D-6DB7B6A22BD5}"/>
              </a:ext>
            </a:extLst>
          </p:cNvPr>
          <p:cNvSpPr txBox="1"/>
          <p:nvPr/>
        </p:nvSpPr>
        <p:spPr>
          <a:xfrm>
            <a:off x="5628819" y="9218372"/>
            <a:ext cx="103375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overall absence of SEN Support pupils</a:t>
            </a:r>
          </a:p>
        </p:txBody>
      </p:sp>
      <p:sp>
        <p:nvSpPr>
          <p:cNvPr id="269" name="TextBox 268">
            <a:extLst>
              <a:ext uri="{FF2B5EF4-FFF2-40B4-BE49-F238E27FC236}">
                <a16:creationId xmlns:a16="http://schemas.microsoft.com/office/drawing/2014/main" id="{CCFBCC53-D2F8-41FE-AB40-5927CB28DD13}"/>
              </a:ext>
            </a:extLst>
          </p:cNvPr>
          <p:cNvSpPr txBox="1"/>
          <p:nvPr/>
        </p:nvSpPr>
        <p:spPr>
          <a:xfrm>
            <a:off x="5048099" y="9813032"/>
            <a:ext cx="66863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1196</a:t>
            </a:r>
          </a:p>
        </p:txBody>
      </p:sp>
      <p:sp>
        <p:nvSpPr>
          <p:cNvPr id="270" name="TextBox 269">
            <a:extLst>
              <a:ext uri="{FF2B5EF4-FFF2-40B4-BE49-F238E27FC236}">
                <a16:creationId xmlns:a16="http://schemas.microsoft.com/office/drawing/2014/main" id="{4E8AE263-4D9C-45EA-ADAC-FEBB06D3A202}"/>
              </a:ext>
            </a:extLst>
          </p:cNvPr>
          <p:cNvSpPr txBox="1"/>
          <p:nvPr/>
        </p:nvSpPr>
        <p:spPr>
          <a:xfrm>
            <a:off x="5606753" y="9695501"/>
            <a:ext cx="1006905"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Fixed term exclusions involving SEN Support pupils </a:t>
            </a:r>
            <a:r>
              <a:rPr lang="en-US" sz="500" b="1" dirty="0">
                <a:latin typeface="Century Gothic" panose="020B0502020202020204" pitchFamily="34" charset="0"/>
                <a:cs typeface="Levenim MT"/>
              </a:rPr>
              <a:t>(Sep 21-Aug 22)</a:t>
            </a:r>
            <a:endParaRPr lang="en-US" sz="800" b="1" dirty="0">
              <a:latin typeface="Century Gothic" panose="020B0502020202020204" pitchFamily="34" charset="0"/>
              <a:cs typeface="Levenim MT"/>
            </a:endParaRPr>
          </a:p>
        </p:txBody>
      </p:sp>
      <p:sp>
        <p:nvSpPr>
          <p:cNvPr id="271" name="TextBox 270">
            <a:extLst>
              <a:ext uri="{FF2B5EF4-FFF2-40B4-BE49-F238E27FC236}">
                <a16:creationId xmlns:a16="http://schemas.microsoft.com/office/drawing/2014/main" id="{C0B570E1-F395-4E0E-B0F5-963405BC5A24}"/>
              </a:ext>
            </a:extLst>
          </p:cNvPr>
          <p:cNvSpPr txBox="1"/>
          <p:nvPr/>
        </p:nvSpPr>
        <p:spPr>
          <a:xfrm>
            <a:off x="3463169" y="10334018"/>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00B050"/>
                </a:solidFill>
                <a:latin typeface="Century Gothic" panose="020B0502020202020204" pitchFamily="34" charset="0"/>
              </a:rPr>
              <a:t>    1</a:t>
            </a:r>
          </a:p>
        </p:txBody>
      </p:sp>
      <p:sp>
        <p:nvSpPr>
          <p:cNvPr id="272" name="TextBox 271">
            <a:extLst>
              <a:ext uri="{FF2B5EF4-FFF2-40B4-BE49-F238E27FC236}">
                <a16:creationId xmlns:a16="http://schemas.microsoft.com/office/drawing/2014/main" id="{B1667AD1-6B61-48D7-BFC9-D7A7E45C3D22}"/>
              </a:ext>
            </a:extLst>
          </p:cNvPr>
          <p:cNvSpPr txBox="1"/>
          <p:nvPr/>
        </p:nvSpPr>
        <p:spPr>
          <a:xfrm>
            <a:off x="4132411" y="10261074"/>
            <a:ext cx="901052"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EHCP pupils with permanent exclusions </a:t>
            </a:r>
            <a:r>
              <a:rPr lang="en-US" sz="600" b="1" dirty="0">
                <a:latin typeface="Century Gothic" panose="020B0502020202020204" pitchFamily="34" charset="0"/>
                <a:cs typeface="Levenim MT"/>
              </a:rPr>
              <a:t>(Sep 21-Aug 22)</a:t>
            </a:r>
            <a:endParaRPr lang="en-US" sz="800" b="1" dirty="0">
              <a:latin typeface="Century Gothic" panose="020B0502020202020204" pitchFamily="34" charset="0"/>
              <a:cs typeface="Levenim MT"/>
            </a:endParaRPr>
          </a:p>
        </p:txBody>
      </p:sp>
      <p:sp>
        <p:nvSpPr>
          <p:cNvPr id="273" name="TextBox 272">
            <a:extLst>
              <a:ext uri="{FF2B5EF4-FFF2-40B4-BE49-F238E27FC236}">
                <a16:creationId xmlns:a16="http://schemas.microsoft.com/office/drawing/2014/main" id="{5BB893C7-5338-452C-BCF0-40858A4228C3}"/>
              </a:ext>
            </a:extLst>
          </p:cNvPr>
          <p:cNvSpPr txBox="1"/>
          <p:nvPr/>
        </p:nvSpPr>
        <p:spPr>
          <a:xfrm>
            <a:off x="4991719" y="10323931"/>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chemeClr val="accent2">
                    <a:lumMod val="75000"/>
                  </a:schemeClr>
                </a:solidFill>
                <a:latin typeface="Century Gothic" panose="020B0502020202020204" pitchFamily="34" charset="0"/>
              </a:rPr>
              <a:t>   </a:t>
            </a:r>
            <a:r>
              <a:rPr lang="en-US" sz="1400" b="1" dirty="0">
                <a:solidFill>
                  <a:schemeClr val="accent2"/>
                </a:solidFill>
                <a:latin typeface="Century Gothic" panose="020B0502020202020204" pitchFamily="34" charset="0"/>
              </a:rPr>
              <a:t>23</a:t>
            </a:r>
          </a:p>
        </p:txBody>
      </p:sp>
      <p:sp>
        <p:nvSpPr>
          <p:cNvPr id="274" name="TextBox 273">
            <a:extLst>
              <a:ext uri="{FF2B5EF4-FFF2-40B4-BE49-F238E27FC236}">
                <a16:creationId xmlns:a16="http://schemas.microsoft.com/office/drawing/2014/main" id="{7665B439-95DA-4FC9-9C4B-6201453133BF}"/>
              </a:ext>
            </a:extLst>
          </p:cNvPr>
          <p:cNvSpPr txBox="1"/>
          <p:nvPr/>
        </p:nvSpPr>
        <p:spPr>
          <a:xfrm>
            <a:off x="5630430" y="10316060"/>
            <a:ext cx="1024483" cy="6771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SEN Support pupils with permanent exclusions </a:t>
            </a:r>
            <a:r>
              <a:rPr lang="en-US" sz="500" b="1" dirty="0">
                <a:latin typeface="Century Gothic" panose="020B0502020202020204" pitchFamily="34" charset="0"/>
                <a:cs typeface="Levenim MT"/>
              </a:rPr>
              <a:t>(Sep 21-Aug 22)</a:t>
            </a:r>
            <a:endParaRPr lang="en-US" dirty="0">
              <a:latin typeface="Century Gothic" panose="020B0502020202020204" pitchFamily="34" charset="0"/>
            </a:endParaRPr>
          </a:p>
        </p:txBody>
      </p:sp>
      <p:sp>
        <p:nvSpPr>
          <p:cNvPr id="275" name="TextBox 274">
            <a:extLst>
              <a:ext uri="{FF2B5EF4-FFF2-40B4-BE49-F238E27FC236}">
                <a16:creationId xmlns:a16="http://schemas.microsoft.com/office/drawing/2014/main" id="{DB0D9DBD-3BF9-457C-A0F1-00B63B61F663}"/>
              </a:ext>
            </a:extLst>
          </p:cNvPr>
          <p:cNvSpPr txBox="1"/>
          <p:nvPr/>
        </p:nvSpPr>
        <p:spPr>
          <a:xfrm>
            <a:off x="3397640" y="10978648"/>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solidFill>
                  <a:srgbClr val="C00000"/>
                </a:solidFill>
                <a:latin typeface="Century Gothic"/>
              </a:rPr>
              <a:t>16.4%</a:t>
            </a:r>
            <a:endParaRPr lang="en-US" dirty="0">
              <a:solidFill>
                <a:srgbClr val="C00000"/>
              </a:solidFill>
              <a:latin typeface="Century Gothic"/>
              <a:cs typeface="Calibri"/>
            </a:endParaRPr>
          </a:p>
        </p:txBody>
      </p:sp>
      <p:sp>
        <p:nvSpPr>
          <p:cNvPr id="276" name="TextBox 275">
            <a:extLst>
              <a:ext uri="{FF2B5EF4-FFF2-40B4-BE49-F238E27FC236}">
                <a16:creationId xmlns:a16="http://schemas.microsoft.com/office/drawing/2014/main" id="{B55C1684-987D-4D07-B23C-B767AD15318A}"/>
              </a:ext>
            </a:extLst>
          </p:cNvPr>
          <p:cNvSpPr txBox="1"/>
          <p:nvPr/>
        </p:nvSpPr>
        <p:spPr>
          <a:xfrm>
            <a:off x="4087543" y="10935201"/>
            <a:ext cx="128837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Y12 &amp; Y13 EHCP young people who are NEET or whose destination is unknown </a:t>
            </a:r>
            <a:r>
              <a:rPr lang="en-US" sz="500" b="1" dirty="0">
                <a:latin typeface="Century Gothic" panose="020B0502020202020204" pitchFamily="34" charset="0"/>
                <a:cs typeface="Levenim MT"/>
              </a:rPr>
              <a:t>(March 2022)</a:t>
            </a:r>
            <a:endParaRPr lang="en-US" sz="800" b="1" dirty="0">
              <a:latin typeface="Century Gothic" panose="020B0502020202020204" pitchFamily="34" charset="0"/>
              <a:cs typeface="Levenim MT"/>
            </a:endParaRPr>
          </a:p>
        </p:txBody>
      </p:sp>
      <p:sp>
        <p:nvSpPr>
          <p:cNvPr id="278" name="TextBox 277">
            <a:extLst>
              <a:ext uri="{FF2B5EF4-FFF2-40B4-BE49-F238E27FC236}">
                <a16:creationId xmlns:a16="http://schemas.microsoft.com/office/drawing/2014/main" id="{73ACF35A-C6E8-4435-AD05-9435F4223F98}"/>
              </a:ext>
            </a:extLst>
          </p:cNvPr>
          <p:cNvSpPr txBox="1"/>
          <p:nvPr/>
        </p:nvSpPr>
        <p:spPr>
          <a:xfrm>
            <a:off x="4242572" y="12392210"/>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*(EHCP pupils)</a:t>
            </a:r>
            <a:endParaRPr lang="en-US" dirty="0">
              <a:latin typeface="Century Gothic" panose="020B0502020202020204" pitchFamily="34" charset="0"/>
              <a:cs typeface="Calibri" panose="020F0502020204030204"/>
            </a:endParaRPr>
          </a:p>
          <a:p>
            <a:r>
              <a:rPr lang="en-US" sz="800" b="1" dirty="0">
                <a:latin typeface="Century Gothic" panose="020B0502020202020204" pitchFamily="34" charset="0"/>
                <a:cs typeface="Levenim MT"/>
              </a:rPr>
              <a:t>good level of development</a:t>
            </a:r>
            <a:endParaRPr lang="en-US" dirty="0">
              <a:latin typeface="Century Gothic" panose="020B0502020202020204" pitchFamily="34" charset="0"/>
              <a:cs typeface="Calibri"/>
            </a:endParaRPr>
          </a:p>
        </p:txBody>
      </p:sp>
      <p:sp>
        <p:nvSpPr>
          <p:cNvPr id="282" name="TextBox 281">
            <a:extLst>
              <a:ext uri="{FF2B5EF4-FFF2-40B4-BE49-F238E27FC236}">
                <a16:creationId xmlns:a16="http://schemas.microsoft.com/office/drawing/2014/main" id="{7DE1E49F-8FE3-4175-ADC7-E17C572BAE4E}"/>
              </a:ext>
            </a:extLst>
          </p:cNvPr>
          <p:cNvSpPr txBox="1"/>
          <p:nvPr/>
        </p:nvSpPr>
        <p:spPr>
          <a:xfrm>
            <a:off x="5733984" y="12394612"/>
            <a:ext cx="106422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*(SEN Support pupils) good level of development</a:t>
            </a:r>
            <a:endParaRPr lang="en-US" dirty="0">
              <a:latin typeface="Century Gothic" panose="020B0502020202020204" pitchFamily="34" charset="0"/>
            </a:endParaRPr>
          </a:p>
        </p:txBody>
      </p:sp>
      <p:sp>
        <p:nvSpPr>
          <p:cNvPr id="284" name="TextBox 283">
            <a:extLst>
              <a:ext uri="{FF2B5EF4-FFF2-40B4-BE49-F238E27FC236}">
                <a16:creationId xmlns:a16="http://schemas.microsoft.com/office/drawing/2014/main" id="{D8941110-0CB8-4DE4-9BFA-373CEE46DE50}"/>
              </a:ext>
            </a:extLst>
          </p:cNvPr>
          <p:cNvSpPr txBox="1"/>
          <p:nvPr/>
        </p:nvSpPr>
        <p:spPr>
          <a:xfrm>
            <a:off x="4239323" y="12939379"/>
            <a:ext cx="89793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EHCP pupils WA expected standard in phonics</a:t>
            </a:r>
          </a:p>
        </p:txBody>
      </p:sp>
      <p:sp>
        <p:nvSpPr>
          <p:cNvPr id="286" name="TextBox 285">
            <a:extLst>
              <a:ext uri="{FF2B5EF4-FFF2-40B4-BE49-F238E27FC236}">
                <a16:creationId xmlns:a16="http://schemas.microsoft.com/office/drawing/2014/main" id="{FD95541E-BFEE-4258-91C9-3EE3368EA7DA}"/>
              </a:ext>
            </a:extLst>
          </p:cNvPr>
          <p:cNvSpPr txBox="1"/>
          <p:nvPr/>
        </p:nvSpPr>
        <p:spPr>
          <a:xfrm>
            <a:off x="5745810" y="12874136"/>
            <a:ext cx="106086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SEN Support pupils WA expected standard in phonics</a:t>
            </a:r>
          </a:p>
        </p:txBody>
      </p:sp>
      <p:sp>
        <p:nvSpPr>
          <p:cNvPr id="288" name="TextBox 287">
            <a:extLst>
              <a:ext uri="{FF2B5EF4-FFF2-40B4-BE49-F238E27FC236}">
                <a16:creationId xmlns:a16="http://schemas.microsoft.com/office/drawing/2014/main" id="{386696EB-7566-4BDF-8394-7207C792D120}"/>
              </a:ext>
            </a:extLst>
          </p:cNvPr>
          <p:cNvSpPr txBox="1"/>
          <p:nvPr/>
        </p:nvSpPr>
        <p:spPr>
          <a:xfrm>
            <a:off x="4240177" y="13581238"/>
            <a:ext cx="8979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*EHCP pupils achieved expected standard (KS1)</a:t>
            </a:r>
          </a:p>
        </p:txBody>
      </p:sp>
      <p:sp>
        <p:nvSpPr>
          <p:cNvPr id="290" name="TextBox 289">
            <a:extLst>
              <a:ext uri="{FF2B5EF4-FFF2-40B4-BE49-F238E27FC236}">
                <a16:creationId xmlns:a16="http://schemas.microsoft.com/office/drawing/2014/main" id="{3568A160-592A-4B7C-8390-55B6DE7197A9}"/>
              </a:ext>
            </a:extLst>
          </p:cNvPr>
          <p:cNvSpPr txBox="1"/>
          <p:nvPr/>
        </p:nvSpPr>
        <p:spPr>
          <a:xfrm>
            <a:off x="4225788" y="14239955"/>
            <a:ext cx="8979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*EHCP pupils achieved expected standard (KS2)</a:t>
            </a:r>
            <a:endParaRPr lang="en-US" dirty="0">
              <a:latin typeface="Century Gothic" panose="020B0502020202020204" pitchFamily="34" charset="0"/>
            </a:endParaRPr>
          </a:p>
        </p:txBody>
      </p:sp>
      <p:sp>
        <p:nvSpPr>
          <p:cNvPr id="292" name="TextBox 291">
            <a:extLst>
              <a:ext uri="{FF2B5EF4-FFF2-40B4-BE49-F238E27FC236}">
                <a16:creationId xmlns:a16="http://schemas.microsoft.com/office/drawing/2014/main" id="{52D857FA-0C61-45E9-819B-C7CEF8954F63}"/>
              </a:ext>
            </a:extLst>
          </p:cNvPr>
          <p:cNvSpPr txBox="1"/>
          <p:nvPr/>
        </p:nvSpPr>
        <p:spPr>
          <a:xfrm>
            <a:off x="5767851" y="13558241"/>
            <a:ext cx="101770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*SEN Support pupils achieved expected standard (KS1)</a:t>
            </a:r>
          </a:p>
        </p:txBody>
      </p:sp>
      <p:sp>
        <p:nvSpPr>
          <p:cNvPr id="294" name="TextBox 293">
            <a:extLst>
              <a:ext uri="{FF2B5EF4-FFF2-40B4-BE49-F238E27FC236}">
                <a16:creationId xmlns:a16="http://schemas.microsoft.com/office/drawing/2014/main" id="{A0960A36-5100-4D5D-8E64-5E4A9BC05689}"/>
              </a:ext>
            </a:extLst>
          </p:cNvPr>
          <p:cNvSpPr txBox="1"/>
          <p:nvPr/>
        </p:nvSpPr>
        <p:spPr>
          <a:xfrm>
            <a:off x="5768000" y="14225424"/>
            <a:ext cx="1037905"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*SEN Support pupils achieved expected standard (KS2)</a:t>
            </a:r>
          </a:p>
        </p:txBody>
      </p:sp>
      <p:sp>
        <p:nvSpPr>
          <p:cNvPr id="296" name="TextBox 295">
            <a:extLst>
              <a:ext uri="{FF2B5EF4-FFF2-40B4-BE49-F238E27FC236}">
                <a16:creationId xmlns:a16="http://schemas.microsoft.com/office/drawing/2014/main" id="{42B4E22D-D5C5-44FA-B3FE-D4DC2D26ECE1}"/>
              </a:ext>
            </a:extLst>
          </p:cNvPr>
          <p:cNvSpPr txBox="1"/>
          <p:nvPr/>
        </p:nvSpPr>
        <p:spPr>
          <a:xfrm>
            <a:off x="4224949" y="14806463"/>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*average attainment 8 score of EHCP</a:t>
            </a:r>
          </a:p>
        </p:txBody>
      </p:sp>
      <p:sp>
        <p:nvSpPr>
          <p:cNvPr id="298" name="TextBox 297">
            <a:extLst>
              <a:ext uri="{FF2B5EF4-FFF2-40B4-BE49-F238E27FC236}">
                <a16:creationId xmlns:a16="http://schemas.microsoft.com/office/drawing/2014/main" id="{F3E688AD-88B3-4B4A-BFB5-43D4D7FF225D}"/>
              </a:ext>
            </a:extLst>
          </p:cNvPr>
          <p:cNvSpPr txBox="1"/>
          <p:nvPr/>
        </p:nvSpPr>
        <p:spPr>
          <a:xfrm>
            <a:off x="5739902" y="14808956"/>
            <a:ext cx="1062455"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*average attainment 8 score of SEN Support </a:t>
            </a:r>
            <a:endParaRPr lang="en-US" dirty="0">
              <a:latin typeface="Century Gothic" panose="020B0502020202020204" pitchFamily="34" charset="0"/>
            </a:endParaRPr>
          </a:p>
        </p:txBody>
      </p:sp>
      <p:sp>
        <p:nvSpPr>
          <p:cNvPr id="300" name="TextBox 299">
            <a:extLst>
              <a:ext uri="{FF2B5EF4-FFF2-40B4-BE49-F238E27FC236}">
                <a16:creationId xmlns:a16="http://schemas.microsoft.com/office/drawing/2014/main" id="{2571DF16-50EA-45D2-A408-4951656FFD76}"/>
              </a:ext>
            </a:extLst>
          </p:cNvPr>
          <p:cNvSpPr txBox="1"/>
          <p:nvPr/>
        </p:nvSpPr>
        <p:spPr>
          <a:xfrm>
            <a:off x="4217259" y="16385311"/>
            <a:ext cx="93179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EHCP pupils achieving L5+ in E&amp;M (basics)</a:t>
            </a:r>
            <a:endParaRPr lang="en-US" dirty="0">
              <a:latin typeface="Century Gothic" panose="020B0502020202020204" pitchFamily="34" charset="0"/>
            </a:endParaRPr>
          </a:p>
        </p:txBody>
      </p:sp>
      <p:sp>
        <p:nvSpPr>
          <p:cNvPr id="302" name="TextBox 301">
            <a:extLst>
              <a:ext uri="{FF2B5EF4-FFF2-40B4-BE49-F238E27FC236}">
                <a16:creationId xmlns:a16="http://schemas.microsoft.com/office/drawing/2014/main" id="{ECE56063-9096-49CF-BCDF-38711E623E32}"/>
              </a:ext>
            </a:extLst>
          </p:cNvPr>
          <p:cNvSpPr txBox="1"/>
          <p:nvPr/>
        </p:nvSpPr>
        <p:spPr>
          <a:xfrm>
            <a:off x="4219804" y="17027093"/>
            <a:ext cx="89793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EHCP pupils entered for EBACC</a:t>
            </a:r>
            <a:endParaRPr lang="en-US" dirty="0">
              <a:latin typeface="Century Gothic" panose="020B0502020202020204" pitchFamily="34" charset="0"/>
            </a:endParaRPr>
          </a:p>
        </p:txBody>
      </p:sp>
      <p:sp>
        <p:nvSpPr>
          <p:cNvPr id="304" name="TextBox 303">
            <a:extLst>
              <a:ext uri="{FF2B5EF4-FFF2-40B4-BE49-F238E27FC236}">
                <a16:creationId xmlns:a16="http://schemas.microsoft.com/office/drawing/2014/main" id="{06465341-147A-4568-88B5-8F814EAE525F}"/>
              </a:ext>
            </a:extLst>
          </p:cNvPr>
          <p:cNvSpPr txBox="1"/>
          <p:nvPr/>
        </p:nvSpPr>
        <p:spPr>
          <a:xfrm>
            <a:off x="5728000" y="16387714"/>
            <a:ext cx="108419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SEN Support pupils achieving L5+ in E&amp;M (basics)</a:t>
            </a:r>
          </a:p>
        </p:txBody>
      </p:sp>
      <p:sp>
        <p:nvSpPr>
          <p:cNvPr id="306" name="TextBox 305">
            <a:extLst>
              <a:ext uri="{FF2B5EF4-FFF2-40B4-BE49-F238E27FC236}">
                <a16:creationId xmlns:a16="http://schemas.microsoft.com/office/drawing/2014/main" id="{BD792C21-9920-4022-BF5E-18703F7D245E}"/>
              </a:ext>
            </a:extLst>
          </p:cNvPr>
          <p:cNvSpPr txBox="1"/>
          <p:nvPr/>
        </p:nvSpPr>
        <p:spPr>
          <a:xfrm>
            <a:off x="5761619" y="16936730"/>
            <a:ext cx="89793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SEN Support pupils entered for EBACC</a:t>
            </a:r>
            <a:endParaRPr lang="en-US" dirty="0">
              <a:latin typeface="Century Gothic" panose="020B0502020202020204" pitchFamily="34" charset="0"/>
            </a:endParaRPr>
          </a:p>
        </p:txBody>
      </p:sp>
      <p:sp>
        <p:nvSpPr>
          <p:cNvPr id="307" name="TextBox 306">
            <a:extLst>
              <a:ext uri="{FF2B5EF4-FFF2-40B4-BE49-F238E27FC236}">
                <a16:creationId xmlns:a16="http://schemas.microsoft.com/office/drawing/2014/main" id="{85E8AE05-57AD-4E71-9ED7-355ABCF724B7}"/>
              </a:ext>
            </a:extLst>
          </p:cNvPr>
          <p:cNvSpPr txBox="1"/>
          <p:nvPr/>
        </p:nvSpPr>
        <p:spPr>
          <a:xfrm>
            <a:off x="3564354" y="17593459"/>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17.9%</a:t>
            </a:r>
          </a:p>
        </p:txBody>
      </p:sp>
      <p:sp>
        <p:nvSpPr>
          <p:cNvPr id="308" name="TextBox 307">
            <a:extLst>
              <a:ext uri="{FF2B5EF4-FFF2-40B4-BE49-F238E27FC236}">
                <a16:creationId xmlns:a16="http://schemas.microsoft.com/office/drawing/2014/main" id="{EE0AFEBF-2DD8-41BB-9916-BBFC1EB47207}"/>
              </a:ext>
            </a:extLst>
          </p:cNvPr>
          <p:cNvSpPr txBox="1"/>
          <p:nvPr/>
        </p:nvSpPr>
        <p:spPr>
          <a:xfrm>
            <a:off x="4267805" y="17530677"/>
            <a:ext cx="813264" cy="6617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EHCP 19 year </a:t>
            </a:r>
            <a:r>
              <a:rPr lang="en-US" sz="800" b="1" dirty="0" err="1">
                <a:latin typeface="Century Gothic" panose="020B0502020202020204" pitchFamily="34" charset="0"/>
                <a:cs typeface="Levenim MT"/>
              </a:rPr>
              <a:t>olds</a:t>
            </a:r>
            <a:r>
              <a:rPr lang="en-US" sz="800" b="1" dirty="0">
                <a:latin typeface="Century Gothic" panose="020B0502020202020204" pitchFamily="34" charset="0"/>
                <a:cs typeface="Levenim MT"/>
              </a:rPr>
              <a:t> qualified to L2 (</a:t>
            </a:r>
            <a:r>
              <a:rPr lang="en-US" sz="800" b="1" dirty="0" err="1">
                <a:latin typeface="Century Gothic" panose="020B0502020202020204" pitchFamily="34" charset="0"/>
                <a:cs typeface="Levenim MT"/>
              </a:rPr>
              <a:t>inc</a:t>
            </a:r>
            <a:r>
              <a:rPr lang="en-US" sz="800" b="1" dirty="0">
                <a:latin typeface="Century Gothic" panose="020B0502020202020204" pitchFamily="34" charset="0"/>
                <a:cs typeface="Levenim MT"/>
              </a:rPr>
              <a:t> E&amp;M)</a:t>
            </a:r>
          </a:p>
          <a:p>
            <a:r>
              <a:rPr lang="en-US" sz="400" b="1" dirty="0">
                <a:latin typeface="Century Gothic" panose="020B0502020202020204" pitchFamily="34" charset="0"/>
                <a:cs typeface="Levenim MT"/>
              </a:rPr>
              <a:t>(2021)</a:t>
            </a:r>
          </a:p>
        </p:txBody>
      </p:sp>
      <p:sp>
        <p:nvSpPr>
          <p:cNvPr id="309" name="TextBox 308">
            <a:extLst>
              <a:ext uri="{FF2B5EF4-FFF2-40B4-BE49-F238E27FC236}">
                <a16:creationId xmlns:a16="http://schemas.microsoft.com/office/drawing/2014/main" id="{8F834964-C026-4693-BA57-D78F9D34FDC3}"/>
              </a:ext>
            </a:extLst>
          </p:cNvPr>
          <p:cNvSpPr txBox="1"/>
          <p:nvPr/>
        </p:nvSpPr>
        <p:spPr>
          <a:xfrm>
            <a:off x="5077350" y="17593533"/>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28.5%</a:t>
            </a:r>
          </a:p>
        </p:txBody>
      </p:sp>
      <p:sp>
        <p:nvSpPr>
          <p:cNvPr id="310" name="TextBox 309">
            <a:extLst>
              <a:ext uri="{FF2B5EF4-FFF2-40B4-BE49-F238E27FC236}">
                <a16:creationId xmlns:a16="http://schemas.microsoft.com/office/drawing/2014/main" id="{622EC83C-ECAC-4052-8AAE-0269E2106EA0}"/>
              </a:ext>
            </a:extLst>
          </p:cNvPr>
          <p:cNvSpPr txBox="1"/>
          <p:nvPr/>
        </p:nvSpPr>
        <p:spPr>
          <a:xfrm>
            <a:off x="5785190" y="17491537"/>
            <a:ext cx="791522" cy="7848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SEN Support 19 year </a:t>
            </a:r>
            <a:r>
              <a:rPr lang="en-US" sz="800" b="1" dirty="0" err="1">
                <a:latin typeface="Century Gothic" panose="020B0502020202020204" pitchFamily="34" charset="0"/>
                <a:cs typeface="Levenim MT"/>
              </a:rPr>
              <a:t>olds</a:t>
            </a:r>
            <a:r>
              <a:rPr lang="en-US" sz="800" b="1" dirty="0">
                <a:latin typeface="Century Gothic" panose="020B0502020202020204" pitchFamily="34" charset="0"/>
                <a:cs typeface="Levenim MT"/>
              </a:rPr>
              <a:t> qualified to L2 (</a:t>
            </a:r>
            <a:r>
              <a:rPr lang="en-US" sz="800" b="1" dirty="0" err="1">
                <a:latin typeface="Century Gothic" panose="020B0502020202020204" pitchFamily="34" charset="0"/>
                <a:cs typeface="Levenim MT"/>
              </a:rPr>
              <a:t>inc</a:t>
            </a:r>
            <a:r>
              <a:rPr lang="en-US" sz="800" b="1" dirty="0">
                <a:latin typeface="Century Gothic" panose="020B0502020202020204" pitchFamily="34" charset="0"/>
                <a:cs typeface="Levenim MT"/>
              </a:rPr>
              <a:t> E&amp;M)</a:t>
            </a:r>
            <a:r>
              <a:rPr lang="en-US" sz="400" b="1" dirty="0">
                <a:latin typeface="Century Gothic" panose="020B0502020202020204" pitchFamily="34" charset="0"/>
                <a:cs typeface="Levenim MT"/>
              </a:rPr>
              <a:t> (2021)</a:t>
            </a:r>
            <a:endParaRPr lang="en-US" sz="800" b="1" dirty="0">
              <a:latin typeface="Century Gothic" panose="020B0502020202020204" pitchFamily="34" charset="0"/>
              <a:cs typeface="Levenim MT"/>
            </a:endParaRPr>
          </a:p>
        </p:txBody>
      </p:sp>
      <p:sp>
        <p:nvSpPr>
          <p:cNvPr id="311" name="TextBox 310">
            <a:extLst>
              <a:ext uri="{FF2B5EF4-FFF2-40B4-BE49-F238E27FC236}">
                <a16:creationId xmlns:a16="http://schemas.microsoft.com/office/drawing/2014/main" id="{200B5E01-4F8A-4507-B42D-8A39E9E102FE}"/>
              </a:ext>
            </a:extLst>
          </p:cNvPr>
          <p:cNvSpPr txBox="1"/>
          <p:nvPr/>
        </p:nvSpPr>
        <p:spPr>
          <a:xfrm>
            <a:off x="3564865" y="1823291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12.8%</a:t>
            </a:r>
          </a:p>
        </p:txBody>
      </p:sp>
      <p:sp>
        <p:nvSpPr>
          <p:cNvPr id="312" name="TextBox 311">
            <a:extLst>
              <a:ext uri="{FF2B5EF4-FFF2-40B4-BE49-F238E27FC236}">
                <a16:creationId xmlns:a16="http://schemas.microsoft.com/office/drawing/2014/main" id="{371375F1-E415-40F8-94FD-6CC52BAACC2E}"/>
              </a:ext>
            </a:extLst>
          </p:cNvPr>
          <p:cNvSpPr txBox="1"/>
          <p:nvPr/>
        </p:nvSpPr>
        <p:spPr>
          <a:xfrm>
            <a:off x="4243259" y="18214868"/>
            <a:ext cx="93179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EHCP 19 year </a:t>
            </a:r>
            <a:r>
              <a:rPr lang="en-US" sz="800" b="1" dirty="0" err="1">
                <a:latin typeface="Century Gothic" panose="020B0502020202020204" pitchFamily="34" charset="0"/>
                <a:cs typeface="Levenim MT"/>
              </a:rPr>
              <a:t>olds</a:t>
            </a:r>
            <a:r>
              <a:rPr lang="en-US" sz="800" b="1" dirty="0">
                <a:latin typeface="Century Gothic" panose="020B0502020202020204" pitchFamily="34" charset="0"/>
                <a:cs typeface="Levenim MT"/>
              </a:rPr>
              <a:t> qualified to L3</a:t>
            </a:r>
          </a:p>
          <a:p>
            <a:r>
              <a:rPr lang="en-US" sz="400" b="1" dirty="0">
                <a:latin typeface="Century Gothic" panose="020B0502020202020204" pitchFamily="34" charset="0"/>
                <a:cs typeface="Levenim MT"/>
              </a:rPr>
              <a:t>(2021)</a:t>
            </a:r>
            <a:endParaRPr lang="en-US" sz="1100" dirty="0">
              <a:latin typeface="Century Gothic" panose="020B0502020202020204" pitchFamily="34" charset="0"/>
            </a:endParaRPr>
          </a:p>
        </p:txBody>
      </p:sp>
      <p:sp>
        <p:nvSpPr>
          <p:cNvPr id="314" name="TextBox 313">
            <a:extLst>
              <a:ext uri="{FF2B5EF4-FFF2-40B4-BE49-F238E27FC236}">
                <a16:creationId xmlns:a16="http://schemas.microsoft.com/office/drawing/2014/main" id="{EE547E7B-AD55-4452-9380-9048F8EF6581}"/>
              </a:ext>
            </a:extLst>
          </p:cNvPr>
          <p:cNvSpPr txBox="1"/>
          <p:nvPr/>
        </p:nvSpPr>
        <p:spPr>
          <a:xfrm>
            <a:off x="4287241" y="18728780"/>
            <a:ext cx="93179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C&amp;YP </a:t>
            </a:r>
            <a:endParaRPr lang="en-US" dirty="0">
              <a:latin typeface="Century Gothic" panose="020B0502020202020204" pitchFamily="34" charset="0"/>
              <a:cs typeface="Calibri" panose="020F0502020204030204"/>
            </a:endParaRPr>
          </a:p>
          <a:p>
            <a:r>
              <a:rPr lang="en-US" sz="800" b="1" dirty="0">
                <a:latin typeface="Century Gothic" panose="020B0502020202020204" pitchFamily="34" charset="0"/>
                <a:cs typeface="Levenim MT"/>
              </a:rPr>
              <a:t>with EHCPs in mainstream schools </a:t>
            </a:r>
            <a:r>
              <a:rPr lang="en-US" sz="400" b="1" dirty="0">
                <a:latin typeface="Century Gothic" panose="020B0502020202020204" pitchFamily="34" charset="0"/>
                <a:cs typeface="Levenim MT"/>
              </a:rPr>
              <a:t>(March 2022)</a:t>
            </a:r>
            <a:endParaRPr lang="en-US" dirty="0">
              <a:latin typeface="Century Gothic" panose="020B0502020202020204" pitchFamily="34" charset="0"/>
              <a:cs typeface="Calibri"/>
            </a:endParaRPr>
          </a:p>
        </p:txBody>
      </p:sp>
      <p:sp>
        <p:nvSpPr>
          <p:cNvPr id="315" name="TextBox 314">
            <a:extLst>
              <a:ext uri="{FF2B5EF4-FFF2-40B4-BE49-F238E27FC236}">
                <a16:creationId xmlns:a16="http://schemas.microsoft.com/office/drawing/2014/main" id="{CDEE8399-E660-4267-93B0-8DBCB28F5C76}"/>
              </a:ext>
            </a:extLst>
          </p:cNvPr>
          <p:cNvSpPr txBox="1"/>
          <p:nvPr/>
        </p:nvSpPr>
        <p:spPr>
          <a:xfrm>
            <a:off x="5078434" y="1823291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chemeClr val="accent2"/>
                </a:solidFill>
                <a:latin typeface="Century Gothic" panose="020B0502020202020204" pitchFamily="34" charset="0"/>
              </a:rPr>
              <a:t>22.4%</a:t>
            </a:r>
          </a:p>
        </p:txBody>
      </p:sp>
      <p:sp>
        <p:nvSpPr>
          <p:cNvPr id="316" name="TextBox 315">
            <a:extLst>
              <a:ext uri="{FF2B5EF4-FFF2-40B4-BE49-F238E27FC236}">
                <a16:creationId xmlns:a16="http://schemas.microsoft.com/office/drawing/2014/main" id="{2B627BAA-4E60-403A-8636-3348C403194B}"/>
              </a:ext>
            </a:extLst>
          </p:cNvPr>
          <p:cNvSpPr txBox="1"/>
          <p:nvPr/>
        </p:nvSpPr>
        <p:spPr>
          <a:xfrm>
            <a:off x="5763249" y="18174938"/>
            <a:ext cx="102230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Of SEN Support 19 year </a:t>
            </a:r>
            <a:r>
              <a:rPr lang="en-US" sz="800" b="1" dirty="0" err="1">
                <a:latin typeface="Century Gothic" panose="020B0502020202020204" pitchFamily="34" charset="0"/>
                <a:cs typeface="Levenim MT"/>
              </a:rPr>
              <a:t>olds</a:t>
            </a:r>
            <a:r>
              <a:rPr lang="en-US" sz="800" b="1" dirty="0">
                <a:latin typeface="Century Gothic" panose="020B0502020202020204" pitchFamily="34" charset="0"/>
                <a:cs typeface="Levenim MT"/>
              </a:rPr>
              <a:t> qualified to L3 </a:t>
            </a:r>
            <a:r>
              <a:rPr lang="en-US" sz="400" b="1" dirty="0">
                <a:latin typeface="Century Gothic" panose="020B0502020202020204" pitchFamily="34" charset="0"/>
                <a:cs typeface="Levenim MT"/>
              </a:rPr>
              <a:t>(2021)</a:t>
            </a:r>
            <a:endParaRPr lang="en-US" sz="800" b="1" dirty="0">
              <a:latin typeface="Century Gothic" panose="020B0502020202020204" pitchFamily="34" charset="0"/>
              <a:cs typeface="Levenim MT"/>
            </a:endParaRPr>
          </a:p>
        </p:txBody>
      </p:sp>
      <p:pic>
        <p:nvPicPr>
          <p:cNvPr id="1050"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573" y="11680174"/>
            <a:ext cx="615629" cy="59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1" name="Picture 2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85191" y="11632549"/>
            <a:ext cx="669587"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2" name="Picture 2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461568" y="11623024"/>
            <a:ext cx="694096" cy="682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9" name="Rectangle 348"/>
          <p:cNvSpPr/>
          <p:nvPr/>
        </p:nvSpPr>
        <p:spPr>
          <a:xfrm>
            <a:off x="3490786" y="11826224"/>
            <a:ext cx="3307426" cy="307976"/>
          </a:xfrm>
          <a:prstGeom prst="rect">
            <a:avLst/>
          </a:prstGeom>
          <a:solidFill>
            <a:srgbClr val="FF9E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50"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5969" y="11686525"/>
            <a:ext cx="615629" cy="59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1" name="Picture 2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75587" y="11638900"/>
            <a:ext cx="669587"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2" name="Picture 2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1964" y="11629375"/>
            <a:ext cx="694096" cy="682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3" name="Rectangle 352"/>
          <p:cNvSpPr/>
          <p:nvPr/>
        </p:nvSpPr>
        <p:spPr>
          <a:xfrm>
            <a:off x="95021" y="15744173"/>
            <a:ext cx="3307426" cy="307976"/>
          </a:xfrm>
          <a:prstGeom prst="rect">
            <a:avLst/>
          </a:prstGeom>
          <a:solidFill>
            <a:srgbClr val="FF9E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4" name="Rectangle 353"/>
          <p:cNvSpPr/>
          <p:nvPr/>
        </p:nvSpPr>
        <p:spPr>
          <a:xfrm>
            <a:off x="3498480" y="15750524"/>
            <a:ext cx="3307426" cy="307976"/>
          </a:xfrm>
          <a:prstGeom prst="rect">
            <a:avLst/>
          </a:prstGeom>
          <a:solidFill>
            <a:srgbClr val="FF9E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53" name="Picture 2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8560" y="15502046"/>
            <a:ext cx="728296" cy="721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4" name="Picture 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7179" y="15542165"/>
            <a:ext cx="762874" cy="741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6" name="Picture 3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78250" y="15523271"/>
            <a:ext cx="690745" cy="690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5" name="Picture 2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44879" y="15494504"/>
            <a:ext cx="728296" cy="721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6" name="Picture 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13498" y="15534623"/>
            <a:ext cx="762874" cy="741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7" name="Picture 3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764569" y="15515729"/>
            <a:ext cx="690745" cy="690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9" name="Right Triangle 358">
            <a:extLst>
              <a:ext uri="{FF2B5EF4-FFF2-40B4-BE49-F238E27FC236}">
                <a16:creationId xmlns:a16="http://schemas.microsoft.com/office/drawing/2014/main" id="{BDEAEC96-4228-48F7-9E9B-09BE776A9FF0}"/>
              </a:ext>
            </a:extLst>
          </p:cNvPr>
          <p:cNvSpPr/>
          <p:nvPr/>
        </p:nvSpPr>
        <p:spPr>
          <a:xfrm>
            <a:off x="97080" y="19074830"/>
            <a:ext cx="784702" cy="442175"/>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Right Triangle 359">
            <a:extLst>
              <a:ext uri="{FF2B5EF4-FFF2-40B4-BE49-F238E27FC236}">
                <a16:creationId xmlns:a16="http://schemas.microsoft.com/office/drawing/2014/main" id="{BDEAEC96-4228-48F7-9E9B-09BE776A9FF0}"/>
              </a:ext>
            </a:extLst>
          </p:cNvPr>
          <p:cNvSpPr/>
          <p:nvPr/>
        </p:nvSpPr>
        <p:spPr>
          <a:xfrm flipH="1">
            <a:off x="6046115" y="19079491"/>
            <a:ext cx="746717" cy="442175"/>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7440" y="7960564"/>
            <a:ext cx="7003639" cy="338616"/>
            <a:chOff x="6913280" y="15907001"/>
            <a:chExt cx="7003639" cy="338616"/>
          </a:xfrm>
        </p:grpSpPr>
        <p:sp>
          <p:nvSpPr>
            <p:cNvPr id="345" name="Rectangle 344">
              <a:extLst>
                <a:ext uri="{FF2B5EF4-FFF2-40B4-BE49-F238E27FC236}">
                  <a16:creationId xmlns:a16="http://schemas.microsoft.com/office/drawing/2014/main" id="{C5907F1C-FB0B-40F1-B063-9926FA4FDD89}"/>
                </a:ext>
              </a:extLst>
            </p:cNvPr>
            <p:cNvSpPr/>
            <p:nvPr/>
          </p:nvSpPr>
          <p:spPr>
            <a:xfrm>
              <a:off x="6913280" y="15937231"/>
              <a:ext cx="6882396" cy="290742"/>
            </a:xfrm>
            <a:prstGeom prst="rect">
              <a:avLst/>
            </a:prstGeom>
            <a:solidFill>
              <a:srgbClr val="00B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 name="TextBox 346">
              <a:extLst>
                <a:ext uri="{FF2B5EF4-FFF2-40B4-BE49-F238E27FC236}">
                  <a16:creationId xmlns:a16="http://schemas.microsoft.com/office/drawing/2014/main" id="{E718B5F3-855C-43F2-9343-D999E35A50D4}"/>
                </a:ext>
              </a:extLst>
            </p:cNvPr>
            <p:cNvSpPr txBox="1"/>
            <p:nvPr/>
          </p:nvSpPr>
          <p:spPr>
            <a:xfrm>
              <a:off x="12263445" y="15907001"/>
              <a:ext cx="1653474"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bg1"/>
                  </a:solidFill>
                  <a:latin typeface="Century Gothic" panose="020B0502020202020204" pitchFamily="34" charset="0"/>
                  <a:ea typeface="Gadugi" panose="020B0502040204020203" pitchFamily="34" charset="0"/>
                  <a:cs typeface="Levenim MT"/>
                </a:rPr>
                <a:t>Most Recent</a:t>
              </a:r>
            </a:p>
          </p:txBody>
        </p:sp>
        <p:sp>
          <p:nvSpPr>
            <p:cNvPr id="348" name="TextBox 347">
              <a:extLst>
                <a:ext uri="{FF2B5EF4-FFF2-40B4-BE49-F238E27FC236}">
                  <a16:creationId xmlns:a16="http://schemas.microsoft.com/office/drawing/2014/main" id="{D042BEC5-F133-4C05-971C-8FB09521DDBC}"/>
                </a:ext>
              </a:extLst>
            </p:cNvPr>
            <p:cNvSpPr txBox="1"/>
            <p:nvPr/>
          </p:nvSpPr>
          <p:spPr>
            <a:xfrm>
              <a:off x="7053196" y="15907063"/>
              <a:ext cx="3342806"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bg1"/>
                  </a:solidFill>
                  <a:latin typeface="Century Gothic" panose="020B0502020202020204" pitchFamily="34" charset="0"/>
                  <a:ea typeface="Gadugi" panose="020B0502040204020203" pitchFamily="34" charset="0"/>
                  <a:cs typeface="Levenim MT"/>
                </a:rPr>
                <a:t>Base line </a:t>
              </a:r>
              <a:r>
                <a:rPr lang="en-US" sz="1050" b="1" dirty="0">
                  <a:solidFill>
                    <a:schemeClr val="bg1"/>
                  </a:solidFill>
                  <a:latin typeface="Century Gothic" panose="020B0502020202020204" pitchFamily="34" charset="0"/>
                  <a:ea typeface="Gadugi" panose="020B0502040204020203" pitchFamily="34" charset="0"/>
                  <a:cs typeface="Levenim MT"/>
                </a:rPr>
                <a:t>(2017/18 unless stated otherwise)</a:t>
              </a:r>
              <a:endParaRPr lang="en-US" sz="1600" b="1" dirty="0">
                <a:solidFill>
                  <a:schemeClr val="bg1"/>
                </a:solidFill>
                <a:latin typeface="Century Gothic" panose="020B0502020202020204" pitchFamily="34" charset="0"/>
                <a:ea typeface="Gadugi" panose="020B0502040204020203" pitchFamily="34" charset="0"/>
                <a:cs typeface="Levenim MT"/>
              </a:endParaRPr>
            </a:p>
          </p:txBody>
        </p:sp>
      </p:grpSp>
      <p:sp>
        <p:nvSpPr>
          <p:cNvPr id="363" name="Rectangle 362">
            <a:extLst>
              <a:ext uri="{FF2B5EF4-FFF2-40B4-BE49-F238E27FC236}">
                <a16:creationId xmlns:a16="http://schemas.microsoft.com/office/drawing/2014/main" id="{879F6419-F535-4564-BAF7-1E409086302D}"/>
              </a:ext>
            </a:extLst>
          </p:cNvPr>
          <p:cNvSpPr/>
          <p:nvPr/>
        </p:nvSpPr>
        <p:spPr>
          <a:xfrm>
            <a:off x="30770" y="22369125"/>
            <a:ext cx="6853338" cy="6047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4" name="Rectangle 373">
            <a:extLst>
              <a:ext uri="{FF2B5EF4-FFF2-40B4-BE49-F238E27FC236}">
                <a16:creationId xmlns:a16="http://schemas.microsoft.com/office/drawing/2014/main" id="{5DB1DDD5-ECF1-45A1-BC66-E53A98DAF6CA}"/>
              </a:ext>
            </a:extLst>
          </p:cNvPr>
          <p:cNvSpPr/>
          <p:nvPr/>
        </p:nvSpPr>
        <p:spPr>
          <a:xfrm rot="5400000">
            <a:off x="3300210" y="8090887"/>
            <a:ext cx="303078" cy="9185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77" name="Rectangle 376">
            <a:extLst>
              <a:ext uri="{FF2B5EF4-FFF2-40B4-BE49-F238E27FC236}">
                <a16:creationId xmlns:a16="http://schemas.microsoft.com/office/drawing/2014/main" id="{C5907F1C-FB0B-40F1-B063-9926FA4FDD89}"/>
              </a:ext>
            </a:extLst>
          </p:cNvPr>
          <p:cNvSpPr/>
          <p:nvPr/>
        </p:nvSpPr>
        <p:spPr>
          <a:xfrm>
            <a:off x="19662" y="19434139"/>
            <a:ext cx="6861026" cy="290742"/>
          </a:xfrm>
          <a:prstGeom prst="rect">
            <a:avLst/>
          </a:prstGeom>
          <a:solidFill>
            <a:srgbClr val="00B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TextBox 377">
            <a:extLst>
              <a:ext uri="{FF2B5EF4-FFF2-40B4-BE49-F238E27FC236}">
                <a16:creationId xmlns:a16="http://schemas.microsoft.com/office/drawing/2014/main" id="{E718B5F3-855C-43F2-9343-D999E35A50D4}"/>
              </a:ext>
            </a:extLst>
          </p:cNvPr>
          <p:cNvSpPr txBox="1"/>
          <p:nvPr/>
        </p:nvSpPr>
        <p:spPr>
          <a:xfrm>
            <a:off x="4783166" y="19410836"/>
            <a:ext cx="2259185"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bg1"/>
                </a:solidFill>
                <a:latin typeface="Century Gothic" panose="020B0502020202020204" pitchFamily="34" charset="0"/>
                <a:ea typeface="Gadugi" panose="020B0502040204020203" pitchFamily="34" charset="0"/>
                <a:cs typeface="Levenim MT"/>
              </a:rPr>
              <a:t>Most Recent </a:t>
            </a:r>
            <a:r>
              <a:rPr lang="en-US" sz="1100" b="1" dirty="0">
                <a:solidFill>
                  <a:schemeClr val="bg1"/>
                </a:solidFill>
                <a:latin typeface="Century Gothic" panose="020B0502020202020204" pitchFamily="34" charset="0"/>
                <a:ea typeface="Gadugi" panose="020B0502040204020203" pitchFamily="34" charset="0"/>
                <a:cs typeface="Levenim MT"/>
              </a:rPr>
              <a:t>(2021/22)</a:t>
            </a:r>
            <a:endParaRPr lang="en-US" sz="1600" b="1" dirty="0">
              <a:solidFill>
                <a:schemeClr val="bg1"/>
              </a:solidFill>
              <a:latin typeface="Century Gothic" panose="020B0502020202020204" pitchFamily="34" charset="0"/>
              <a:ea typeface="Gadugi" panose="020B0502040204020203" pitchFamily="34" charset="0"/>
              <a:cs typeface="Levenim MT"/>
            </a:endParaRPr>
          </a:p>
        </p:txBody>
      </p:sp>
      <p:sp>
        <p:nvSpPr>
          <p:cNvPr id="379" name="TextBox 378">
            <a:extLst>
              <a:ext uri="{FF2B5EF4-FFF2-40B4-BE49-F238E27FC236}">
                <a16:creationId xmlns:a16="http://schemas.microsoft.com/office/drawing/2014/main" id="{D042BEC5-F133-4C05-971C-8FB09521DDBC}"/>
              </a:ext>
            </a:extLst>
          </p:cNvPr>
          <p:cNvSpPr txBox="1"/>
          <p:nvPr/>
        </p:nvSpPr>
        <p:spPr>
          <a:xfrm>
            <a:off x="178627" y="19410898"/>
            <a:ext cx="2916903"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bg1"/>
                </a:solidFill>
                <a:latin typeface="Century Gothic" panose="020B0502020202020204" pitchFamily="34" charset="0"/>
                <a:ea typeface="Gadugi" panose="020B0502040204020203" pitchFamily="34" charset="0"/>
                <a:cs typeface="Levenim MT"/>
              </a:rPr>
              <a:t>Base line </a:t>
            </a:r>
            <a:r>
              <a:rPr lang="en-US" sz="1100" b="1" dirty="0">
                <a:solidFill>
                  <a:schemeClr val="bg1"/>
                </a:solidFill>
                <a:latin typeface="Century Gothic" panose="020B0502020202020204" pitchFamily="34" charset="0"/>
                <a:ea typeface="Gadugi" panose="020B0502040204020203" pitchFamily="34" charset="0"/>
                <a:cs typeface="Levenim MT"/>
              </a:rPr>
              <a:t>(2018-2020)</a:t>
            </a:r>
            <a:endParaRPr lang="en-US" sz="1600" b="1" dirty="0">
              <a:solidFill>
                <a:schemeClr val="bg1"/>
              </a:solidFill>
              <a:latin typeface="Century Gothic" panose="020B0502020202020204" pitchFamily="34" charset="0"/>
              <a:ea typeface="Gadugi" panose="020B0502040204020203" pitchFamily="34" charset="0"/>
              <a:cs typeface="Levenim MT"/>
            </a:endParaRPr>
          </a:p>
        </p:txBody>
      </p:sp>
      <p:sp>
        <p:nvSpPr>
          <p:cNvPr id="380" name="Rectangle 379">
            <a:extLst>
              <a:ext uri="{FF2B5EF4-FFF2-40B4-BE49-F238E27FC236}">
                <a16:creationId xmlns:a16="http://schemas.microsoft.com/office/drawing/2014/main" id="{C47CFC85-0FBC-4438-8885-C71561D1A4E8}"/>
              </a:ext>
            </a:extLst>
          </p:cNvPr>
          <p:cNvSpPr/>
          <p:nvPr/>
        </p:nvSpPr>
        <p:spPr>
          <a:xfrm rot="5400000">
            <a:off x="1960212" y="20882015"/>
            <a:ext cx="2967699" cy="6470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3080558" y="19638306"/>
            <a:ext cx="811953" cy="307777"/>
            <a:chOff x="7328076" y="20336224"/>
            <a:chExt cx="811953" cy="307777"/>
          </a:xfrm>
        </p:grpSpPr>
        <p:sp>
          <p:nvSpPr>
            <p:cNvPr id="375" name="Rectangle 374">
              <a:extLst>
                <a:ext uri="{FF2B5EF4-FFF2-40B4-BE49-F238E27FC236}">
                  <a16:creationId xmlns:a16="http://schemas.microsoft.com/office/drawing/2014/main" id="{B0F7E61A-9089-4F49-BAAE-27CA8E6FE4AD}"/>
                </a:ext>
              </a:extLst>
            </p:cNvPr>
            <p:cNvSpPr/>
            <p:nvPr/>
          </p:nvSpPr>
          <p:spPr>
            <a:xfrm>
              <a:off x="7365519" y="20387243"/>
              <a:ext cx="655000" cy="20574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latin typeface="Century Gothic" panose="020B0502020202020204" pitchFamily="34" charset="0"/>
              </a:endParaRPr>
            </a:p>
          </p:txBody>
        </p:sp>
        <p:sp>
          <p:nvSpPr>
            <p:cNvPr id="376" name="TextBox 17">
              <a:extLst>
                <a:ext uri="{FF2B5EF4-FFF2-40B4-BE49-F238E27FC236}">
                  <a16:creationId xmlns:a16="http://schemas.microsoft.com/office/drawing/2014/main" id="{C91A1435-F64A-469E-836B-CB81D9690EDD}"/>
                </a:ext>
              </a:extLst>
            </p:cNvPr>
            <p:cNvSpPr txBox="1"/>
            <p:nvPr/>
          </p:nvSpPr>
          <p:spPr>
            <a:xfrm>
              <a:off x="7328076" y="20336224"/>
              <a:ext cx="811953" cy="307777"/>
            </a:xfrm>
            <a:prstGeom prst="rect">
              <a:avLst/>
            </a:prstGeom>
            <a:noFill/>
          </p:spPr>
          <p:txBody>
            <a:bodyPr rot="0" spcFirstLastPara="0" vert="horz" wrap="square" lIns="91440" tIns="45720" rIns="91440" bIns="4572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a:latin typeface="Century Gothic" panose="020B0502020202020204" pitchFamily="34" charset="0"/>
                  <a:cs typeface="Levenim MT"/>
                </a:rPr>
                <a:t>Health</a:t>
              </a:r>
              <a:endParaRPr lang="en-US" sz="1400" b="1">
                <a:latin typeface="Century Gothic" panose="020B0502020202020204" pitchFamily="34" charset="0"/>
                <a:cs typeface="Calibri" panose="020F0502020204030204"/>
              </a:endParaRPr>
            </a:p>
          </p:txBody>
        </p:sp>
      </p:grpSp>
      <p:sp>
        <p:nvSpPr>
          <p:cNvPr id="381" name="Right Triangle 380">
            <a:extLst>
              <a:ext uri="{FF2B5EF4-FFF2-40B4-BE49-F238E27FC236}">
                <a16:creationId xmlns:a16="http://schemas.microsoft.com/office/drawing/2014/main" id="{FA31978D-D4E9-4F79-B860-887BB703DDD3}"/>
              </a:ext>
            </a:extLst>
          </p:cNvPr>
          <p:cNvSpPr/>
          <p:nvPr/>
        </p:nvSpPr>
        <p:spPr>
          <a:xfrm rot="10800000">
            <a:off x="6259806" y="19727502"/>
            <a:ext cx="593269" cy="279163"/>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2" name="Right Triangle 381">
            <a:extLst>
              <a:ext uri="{FF2B5EF4-FFF2-40B4-BE49-F238E27FC236}">
                <a16:creationId xmlns:a16="http://schemas.microsoft.com/office/drawing/2014/main" id="{BDEAEC96-4228-48F7-9E9B-09BE776A9FF0}"/>
              </a:ext>
            </a:extLst>
          </p:cNvPr>
          <p:cNvSpPr/>
          <p:nvPr/>
        </p:nvSpPr>
        <p:spPr>
          <a:xfrm rot="10800000" flipH="1">
            <a:off x="68578" y="19727507"/>
            <a:ext cx="462537" cy="250090"/>
          </a:xfrm>
          <a:prstGeom prst="rtTriangle">
            <a:avLst/>
          </a:prstGeom>
          <a:solidFill>
            <a:srgbClr val="CBF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TextBox 388">
            <a:extLst>
              <a:ext uri="{FF2B5EF4-FFF2-40B4-BE49-F238E27FC236}">
                <a16:creationId xmlns:a16="http://schemas.microsoft.com/office/drawing/2014/main" id="{AA5A06DB-B1FF-465A-A764-3152B7BC8225}"/>
              </a:ext>
            </a:extLst>
          </p:cNvPr>
          <p:cNvSpPr txBox="1"/>
          <p:nvPr/>
        </p:nvSpPr>
        <p:spPr>
          <a:xfrm>
            <a:off x="220275" y="19892776"/>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a:rPr>
              <a:t>100%</a:t>
            </a:r>
          </a:p>
        </p:txBody>
      </p:sp>
      <p:sp>
        <p:nvSpPr>
          <p:cNvPr id="390" name="TextBox 389">
            <a:extLst>
              <a:ext uri="{FF2B5EF4-FFF2-40B4-BE49-F238E27FC236}">
                <a16:creationId xmlns:a16="http://schemas.microsoft.com/office/drawing/2014/main" id="{6992F971-561A-427E-A0DE-F760078FE8B8}"/>
              </a:ext>
            </a:extLst>
          </p:cNvPr>
          <p:cNvSpPr txBox="1"/>
          <p:nvPr/>
        </p:nvSpPr>
        <p:spPr>
          <a:xfrm>
            <a:off x="758866" y="19827370"/>
            <a:ext cx="1085430"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a:latin typeface="Century Gothic" panose="020B0502020202020204" pitchFamily="34" charset="0"/>
                <a:ea typeface="Gadugi" panose="020B0502040204020203" pitchFamily="34" charset="0"/>
                <a:cs typeface="Levenim MT"/>
              </a:rPr>
              <a:t>NHS supporting C&amp;YP with SEND who are good &amp; outstanding</a:t>
            </a:r>
          </a:p>
        </p:txBody>
      </p:sp>
      <p:sp>
        <p:nvSpPr>
          <p:cNvPr id="391" name="TextBox 390">
            <a:extLst>
              <a:ext uri="{FF2B5EF4-FFF2-40B4-BE49-F238E27FC236}">
                <a16:creationId xmlns:a16="http://schemas.microsoft.com/office/drawing/2014/main" id="{A56591F5-4903-4817-8B08-BA10ACC34C82}"/>
              </a:ext>
            </a:extLst>
          </p:cNvPr>
          <p:cNvSpPr txBox="1"/>
          <p:nvPr/>
        </p:nvSpPr>
        <p:spPr>
          <a:xfrm>
            <a:off x="1714618" y="19871078"/>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a:rPr>
              <a:t>100%</a:t>
            </a:r>
          </a:p>
        </p:txBody>
      </p:sp>
      <p:sp>
        <p:nvSpPr>
          <p:cNvPr id="392" name="TextBox 391">
            <a:extLst>
              <a:ext uri="{FF2B5EF4-FFF2-40B4-BE49-F238E27FC236}">
                <a16:creationId xmlns:a16="http://schemas.microsoft.com/office/drawing/2014/main" id="{301079FD-8E7F-4302-A4DF-FE7E695A6451}"/>
              </a:ext>
            </a:extLst>
          </p:cNvPr>
          <p:cNvSpPr txBox="1"/>
          <p:nvPr/>
        </p:nvSpPr>
        <p:spPr>
          <a:xfrm>
            <a:off x="2261217" y="19801518"/>
            <a:ext cx="1009004"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dirty="0">
                <a:latin typeface="Century Gothic" panose="020B0502020202020204" pitchFamily="34" charset="0"/>
                <a:ea typeface="Gadugi" panose="020B0502040204020203" pitchFamily="34" charset="0"/>
                <a:cs typeface="Levenim MT"/>
              </a:rPr>
              <a:t>wait time for C&amp;YP referred to MH teams (within 18 weeks)</a:t>
            </a:r>
          </a:p>
        </p:txBody>
      </p:sp>
      <p:sp>
        <p:nvSpPr>
          <p:cNvPr id="393" name="TextBox 392">
            <a:extLst>
              <a:ext uri="{FF2B5EF4-FFF2-40B4-BE49-F238E27FC236}">
                <a16:creationId xmlns:a16="http://schemas.microsoft.com/office/drawing/2014/main" id="{F32C6CAF-A4E2-4BEF-99AC-93F00867383E}"/>
              </a:ext>
            </a:extLst>
          </p:cNvPr>
          <p:cNvSpPr txBox="1"/>
          <p:nvPr/>
        </p:nvSpPr>
        <p:spPr>
          <a:xfrm>
            <a:off x="210625" y="20412489"/>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a:rPr>
              <a:t>70.0%</a:t>
            </a:r>
          </a:p>
        </p:txBody>
      </p:sp>
      <p:sp>
        <p:nvSpPr>
          <p:cNvPr id="394" name="TextBox 393">
            <a:extLst>
              <a:ext uri="{FF2B5EF4-FFF2-40B4-BE49-F238E27FC236}">
                <a16:creationId xmlns:a16="http://schemas.microsoft.com/office/drawing/2014/main" id="{B7D7300F-63A0-49A2-8EDD-F8EAA5B6D922}"/>
              </a:ext>
            </a:extLst>
          </p:cNvPr>
          <p:cNvSpPr txBox="1"/>
          <p:nvPr/>
        </p:nvSpPr>
        <p:spPr>
          <a:xfrm>
            <a:off x="770666" y="20374482"/>
            <a:ext cx="992897" cy="4385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a:latin typeface="Century Gothic" panose="020B0502020202020204" pitchFamily="34" charset="0"/>
                <a:ea typeface="Gadugi" panose="020B0502040204020203" pitchFamily="34" charset="0"/>
                <a:cs typeface="Levenim MT"/>
              </a:rPr>
              <a:t>accessing CYPS MH within 12 weeks of referral</a:t>
            </a:r>
          </a:p>
        </p:txBody>
      </p:sp>
      <p:sp>
        <p:nvSpPr>
          <p:cNvPr id="395" name="TextBox 394">
            <a:extLst>
              <a:ext uri="{FF2B5EF4-FFF2-40B4-BE49-F238E27FC236}">
                <a16:creationId xmlns:a16="http://schemas.microsoft.com/office/drawing/2014/main" id="{6436C7A8-9803-4784-8657-7C05019E4B9F}"/>
              </a:ext>
            </a:extLst>
          </p:cNvPr>
          <p:cNvSpPr txBox="1"/>
          <p:nvPr/>
        </p:nvSpPr>
        <p:spPr>
          <a:xfrm>
            <a:off x="1656986" y="20406320"/>
            <a:ext cx="65870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a:latin typeface="Century Gothic"/>
              </a:rPr>
              <a:t>  63%</a:t>
            </a:r>
          </a:p>
        </p:txBody>
      </p:sp>
      <p:sp>
        <p:nvSpPr>
          <p:cNvPr id="396" name="TextBox 395">
            <a:extLst>
              <a:ext uri="{FF2B5EF4-FFF2-40B4-BE49-F238E27FC236}">
                <a16:creationId xmlns:a16="http://schemas.microsoft.com/office/drawing/2014/main" id="{CFE1CB73-7904-4D89-B774-65D7278DEA6A}"/>
              </a:ext>
            </a:extLst>
          </p:cNvPr>
          <p:cNvSpPr txBox="1"/>
          <p:nvPr/>
        </p:nvSpPr>
        <p:spPr>
          <a:xfrm>
            <a:off x="2277457" y="20353632"/>
            <a:ext cx="1133867" cy="4385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a:latin typeface="Century Gothic" panose="020B0502020202020204" pitchFamily="34" charset="0"/>
                <a:ea typeface="Gadugi" panose="020B0502040204020203" pitchFamily="34" charset="0"/>
                <a:cs typeface="Levenim MT"/>
              </a:rPr>
              <a:t>Average ASD/ ADHD waiting times (within 18 weeks)</a:t>
            </a:r>
          </a:p>
        </p:txBody>
      </p:sp>
      <p:sp>
        <p:nvSpPr>
          <p:cNvPr id="399" name="TextBox 398">
            <a:extLst>
              <a:ext uri="{FF2B5EF4-FFF2-40B4-BE49-F238E27FC236}">
                <a16:creationId xmlns:a16="http://schemas.microsoft.com/office/drawing/2014/main" id="{3BF20379-AAC0-4002-A798-DD6720762C46}"/>
              </a:ext>
            </a:extLst>
          </p:cNvPr>
          <p:cNvSpPr txBox="1"/>
          <p:nvPr/>
        </p:nvSpPr>
        <p:spPr>
          <a:xfrm>
            <a:off x="3360886" y="20786579"/>
            <a:ext cx="79130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b="1" dirty="0">
                <a:solidFill>
                  <a:srgbClr val="00B050"/>
                </a:solidFill>
                <a:latin typeface="Century Gothic"/>
              </a:rPr>
              <a:t>3.1 weeks</a:t>
            </a:r>
          </a:p>
        </p:txBody>
      </p:sp>
      <p:sp>
        <p:nvSpPr>
          <p:cNvPr id="400" name="TextBox 399">
            <a:extLst>
              <a:ext uri="{FF2B5EF4-FFF2-40B4-BE49-F238E27FC236}">
                <a16:creationId xmlns:a16="http://schemas.microsoft.com/office/drawing/2014/main" id="{05C8AD0D-3802-4C4C-9A18-691CF32AF92F}"/>
              </a:ext>
            </a:extLst>
          </p:cNvPr>
          <p:cNvSpPr txBox="1"/>
          <p:nvPr/>
        </p:nvSpPr>
        <p:spPr>
          <a:xfrm>
            <a:off x="4116134" y="20796136"/>
            <a:ext cx="1105421" cy="553998"/>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n-US" sz="750" b="1" dirty="0">
                <a:latin typeface="Century Gothic" panose="020B0502020202020204" pitchFamily="34" charset="0"/>
                <a:cs typeface="Levenim MT"/>
              </a:rPr>
              <a:t>Average waiting time for C&amp;YP referred to MH Teams</a:t>
            </a:r>
            <a:endParaRPr lang="en-US" sz="750" dirty="0">
              <a:latin typeface="Century Gothic" panose="020B0502020202020204" pitchFamily="34" charset="0"/>
            </a:endParaRPr>
          </a:p>
        </p:txBody>
      </p:sp>
      <p:sp>
        <p:nvSpPr>
          <p:cNvPr id="401" name="TextBox 400">
            <a:extLst>
              <a:ext uri="{FF2B5EF4-FFF2-40B4-BE49-F238E27FC236}">
                <a16:creationId xmlns:a16="http://schemas.microsoft.com/office/drawing/2014/main" id="{AA5A06DB-B1FF-465A-A764-3152B7BC8225}"/>
              </a:ext>
            </a:extLst>
          </p:cNvPr>
          <p:cNvSpPr txBox="1"/>
          <p:nvPr/>
        </p:nvSpPr>
        <p:spPr>
          <a:xfrm>
            <a:off x="3429825" y="19867326"/>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00B050"/>
                </a:solidFill>
                <a:latin typeface="Century Gothic"/>
              </a:rPr>
              <a:t>100%</a:t>
            </a:r>
          </a:p>
        </p:txBody>
      </p:sp>
      <p:sp>
        <p:nvSpPr>
          <p:cNvPr id="402" name="TextBox 401">
            <a:extLst>
              <a:ext uri="{FF2B5EF4-FFF2-40B4-BE49-F238E27FC236}">
                <a16:creationId xmlns:a16="http://schemas.microsoft.com/office/drawing/2014/main" id="{6992F971-561A-427E-A0DE-F760078FE8B8}"/>
              </a:ext>
            </a:extLst>
          </p:cNvPr>
          <p:cNvSpPr txBox="1"/>
          <p:nvPr/>
        </p:nvSpPr>
        <p:spPr>
          <a:xfrm>
            <a:off x="4107603" y="19815515"/>
            <a:ext cx="1085430"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dirty="0">
                <a:latin typeface="Century Gothic" panose="020B0502020202020204" pitchFamily="34" charset="0"/>
                <a:ea typeface="Gadugi" panose="020B0502040204020203" pitchFamily="34" charset="0"/>
                <a:cs typeface="Levenim MT"/>
              </a:rPr>
              <a:t>NHS supporting C&amp;YP with SEND who are good &amp; outstanding</a:t>
            </a:r>
          </a:p>
        </p:txBody>
      </p:sp>
      <p:sp>
        <p:nvSpPr>
          <p:cNvPr id="403" name="TextBox 402">
            <a:extLst>
              <a:ext uri="{FF2B5EF4-FFF2-40B4-BE49-F238E27FC236}">
                <a16:creationId xmlns:a16="http://schemas.microsoft.com/office/drawing/2014/main" id="{A56591F5-4903-4817-8B08-BA10ACC34C82}"/>
              </a:ext>
            </a:extLst>
          </p:cNvPr>
          <p:cNvSpPr txBox="1"/>
          <p:nvPr/>
        </p:nvSpPr>
        <p:spPr>
          <a:xfrm>
            <a:off x="4948178" y="19853220"/>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00B050"/>
                </a:solidFill>
                <a:latin typeface="Century Gothic"/>
              </a:rPr>
              <a:t>100%</a:t>
            </a:r>
          </a:p>
        </p:txBody>
      </p:sp>
      <p:sp>
        <p:nvSpPr>
          <p:cNvPr id="404" name="TextBox 403">
            <a:extLst>
              <a:ext uri="{FF2B5EF4-FFF2-40B4-BE49-F238E27FC236}">
                <a16:creationId xmlns:a16="http://schemas.microsoft.com/office/drawing/2014/main" id="{301079FD-8E7F-4302-A4DF-FE7E695A6451}"/>
              </a:ext>
            </a:extLst>
          </p:cNvPr>
          <p:cNvSpPr txBox="1"/>
          <p:nvPr/>
        </p:nvSpPr>
        <p:spPr>
          <a:xfrm>
            <a:off x="5656517" y="19789663"/>
            <a:ext cx="1009004"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dirty="0">
                <a:latin typeface="Century Gothic" panose="020B0502020202020204" pitchFamily="34" charset="0"/>
                <a:ea typeface="Gadugi" panose="020B0502040204020203" pitchFamily="34" charset="0"/>
                <a:cs typeface="Levenim MT"/>
              </a:rPr>
              <a:t>wait time for C&amp;YP referred to MH teams (within 18 weeks)</a:t>
            </a:r>
          </a:p>
        </p:txBody>
      </p:sp>
      <p:sp>
        <p:nvSpPr>
          <p:cNvPr id="405" name="TextBox 404">
            <a:extLst>
              <a:ext uri="{FF2B5EF4-FFF2-40B4-BE49-F238E27FC236}">
                <a16:creationId xmlns:a16="http://schemas.microsoft.com/office/drawing/2014/main" id="{F32C6CAF-A4E2-4BEF-99AC-93F00867383E}"/>
              </a:ext>
            </a:extLst>
          </p:cNvPr>
          <p:cNvSpPr txBox="1"/>
          <p:nvPr/>
        </p:nvSpPr>
        <p:spPr>
          <a:xfrm>
            <a:off x="3441410" y="20340669"/>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00B050"/>
                </a:solidFill>
                <a:latin typeface="Century Gothic"/>
              </a:rPr>
              <a:t>100%</a:t>
            </a:r>
          </a:p>
        </p:txBody>
      </p:sp>
      <p:sp>
        <p:nvSpPr>
          <p:cNvPr id="406" name="TextBox 405">
            <a:extLst>
              <a:ext uri="{FF2B5EF4-FFF2-40B4-BE49-F238E27FC236}">
                <a16:creationId xmlns:a16="http://schemas.microsoft.com/office/drawing/2014/main" id="{B7D7300F-63A0-49A2-8EDD-F8EAA5B6D922}"/>
              </a:ext>
            </a:extLst>
          </p:cNvPr>
          <p:cNvSpPr txBox="1"/>
          <p:nvPr/>
        </p:nvSpPr>
        <p:spPr>
          <a:xfrm>
            <a:off x="4119403" y="20362627"/>
            <a:ext cx="992897" cy="4385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dirty="0">
                <a:latin typeface="Century Gothic" panose="020B0502020202020204" pitchFamily="34" charset="0"/>
                <a:ea typeface="Gadugi" panose="020B0502040204020203" pitchFamily="34" charset="0"/>
                <a:cs typeface="Levenim MT"/>
              </a:rPr>
              <a:t>accessing CYPS MH within 12 weeks of referral</a:t>
            </a:r>
          </a:p>
        </p:txBody>
      </p:sp>
      <p:sp>
        <p:nvSpPr>
          <p:cNvPr id="407" name="TextBox 406">
            <a:extLst>
              <a:ext uri="{FF2B5EF4-FFF2-40B4-BE49-F238E27FC236}">
                <a16:creationId xmlns:a16="http://schemas.microsoft.com/office/drawing/2014/main" id="{6436C7A8-9803-4784-8657-7C05019E4B9F}"/>
              </a:ext>
            </a:extLst>
          </p:cNvPr>
          <p:cNvSpPr txBox="1"/>
          <p:nvPr/>
        </p:nvSpPr>
        <p:spPr>
          <a:xfrm>
            <a:off x="4951716" y="20346812"/>
            <a:ext cx="723576"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00B050"/>
                </a:solidFill>
                <a:latin typeface="Century Gothic"/>
              </a:rPr>
              <a:t>100%</a:t>
            </a:r>
          </a:p>
          <a:p>
            <a:pPr algn="l"/>
            <a:endParaRPr lang="en-US" sz="1400" b="1" dirty="0">
              <a:solidFill>
                <a:srgbClr val="00B050"/>
              </a:solidFill>
              <a:latin typeface="Century Gothic"/>
            </a:endParaRPr>
          </a:p>
        </p:txBody>
      </p:sp>
      <p:sp>
        <p:nvSpPr>
          <p:cNvPr id="408" name="TextBox 407">
            <a:extLst>
              <a:ext uri="{FF2B5EF4-FFF2-40B4-BE49-F238E27FC236}">
                <a16:creationId xmlns:a16="http://schemas.microsoft.com/office/drawing/2014/main" id="{CFE1CB73-7904-4D89-B774-65D7278DEA6A}"/>
              </a:ext>
            </a:extLst>
          </p:cNvPr>
          <p:cNvSpPr txBox="1"/>
          <p:nvPr/>
        </p:nvSpPr>
        <p:spPr>
          <a:xfrm>
            <a:off x="5668524" y="20341777"/>
            <a:ext cx="1133867" cy="4385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dirty="0">
                <a:latin typeface="Century Gothic" panose="020B0502020202020204" pitchFamily="34" charset="0"/>
                <a:ea typeface="Gadugi" panose="020B0502040204020203" pitchFamily="34" charset="0"/>
                <a:cs typeface="Levenim MT"/>
              </a:rPr>
              <a:t>Average ASD/ ADHD waiting times (within 18 weeks)</a:t>
            </a:r>
          </a:p>
        </p:txBody>
      </p:sp>
      <p:sp>
        <p:nvSpPr>
          <p:cNvPr id="421" name="TextBox 420">
            <a:extLst>
              <a:ext uri="{FF2B5EF4-FFF2-40B4-BE49-F238E27FC236}">
                <a16:creationId xmlns:a16="http://schemas.microsoft.com/office/drawing/2014/main" id="{C10D7AF4-CE4A-44D5-B1EA-31A6CA9FB5EE}"/>
              </a:ext>
            </a:extLst>
          </p:cNvPr>
          <p:cNvSpPr txBox="1"/>
          <p:nvPr/>
        </p:nvSpPr>
        <p:spPr>
          <a:xfrm>
            <a:off x="857810" y="21385483"/>
            <a:ext cx="1077427" cy="553998"/>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n-US" sz="750" b="1" dirty="0">
                <a:solidFill>
                  <a:schemeClr val="bg1"/>
                </a:solidFill>
                <a:effectLst>
                  <a:outerShdw blurRad="38100" dist="38100" dir="2700000" algn="tl">
                    <a:srgbClr val="000000">
                      <a:alpha val="43137"/>
                    </a:srgbClr>
                  </a:outerShdw>
                </a:effectLst>
                <a:latin typeface="Century Gothic" panose="020B0502020202020204" pitchFamily="34" charset="0"/>
                <a:cs typeface="Levenim MT"/>
              </a:rPr>
              <a:t>Receiving the 2-2.5yr Healthy Child Programme (HCP) review</a:t>
            </a:r>
          </a:p>
        </p:txBody>
      </p:sp>
      <p:sp>
        <p:nvSpPr>
          <p:cNvPr id="426" name="TextBox 425">
            <a:extLst>
              <a:ext uri="{FF2B5EF4-FFF2-40B4-BE49-F238E27FC236}">
                <a16:creationId xmlns:a16="http://schemas.microsoft.com/office/drawing/2014/main" id="{C10D7AF4-CE4A-44D5-B1EA-31A6CA9FB5EE}"/>
              </a:ext>
            </a:extLst>
          </p:cNvPr>
          <p:cNvSpPr txBox="1"/>
          <p:nvPr/>
        </p:nvSpPr>
        <p:spPr>
          <a:xfrm>
            <a:off x="836491" y="21922067"/>
            <a:ext cx="1053093" cy="438582"/>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n-US" sz="750" b="1" dirty="0">
                <a:solidFill>
                  <a:schemeClr val="bg1"/>
                </a:solidFill>
                <a:effectLst>
                  <a:outerShdw blurRad="38100" dist="38100" dir="2700000" algn="tl">
                    <a:srgbClr val="000000">
                      <a:alpha val="43137"/>
                    </a:srgbClr>
                  </a:outerShdw>
                </a:effectLst>
                <a:latin typeface="Century Gothic" panose="020B0502020202020204" pitchFamily="34" charset="0"/>
                <a:cs typeface="Levenim MT"/>
              </a:rPr>
              <a:t>Of those, developing well on the 5 measures</a:t>
            </a:r>
          </a:p>
        </p:txBody>
      </p:sp>
      <p:sp>
        <p:nvSpPr>
          <p:cNvPr id="431" name="TextBox 430">
            <a:extLst>
              <a:ext uri="{FF2B5EF4-FFF2-40B4-BE49-F238E27FC236}">
                <a16:creationId xmlns:a16="http://schemas.microsoft.com/office/drawing/2014/main" id="{C10D7AF4-CE4A-44D5-B1EA-31A6CA9FB5EE}"/>
              </a:ext>
            </a:extLst>
          </p:cNvPr>
          <p:cNvSpPr txBox="1"/>
          <p:nvPr/>
        </p:nvSpPr>
        <p:spPr>
          <a:xfrm>
            <a:off x="1785273" y="21379900"/>
            <a:ext cx="1703213" cy="292388"/>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700" b="1" dirty="0">
                <a:latin typeface="Century Gothic" panose="020B0502020202020204" pitchFamily="34" charset="0"/>
                <a:cs typeface="Levenim MT"/>
              </a:rPr>
              <a:t>Waiting times for SLT &amp; OT</a:t>
            </a:r>
          </a:p>
          <a:p>
            <a:pPr algn="ctr"/>
            <a:r>
              <a:rPr lang="en-US" sz="600" b="1" dirty="0">
                <a:latin typeface="Century Gothic" panose="020B0502020202020204" pitchFamily="34" charset="0"/>
                <a:cs typeface="Levenim MT"/>
              </a:rPr>
              <a:t>(Percentage seen within 18 weeks)</a:t>
            </a:r>
          </a:p>
        </p:txBody>
      </p:sp>
      <p:sp>
        <p:nvSpPr>
          <p:cNvPr id="438" name="TextBox 437">
            <a:extLst>
              <a:ext uri="{FF2B5EF4-FFF2-40B4-BE49-F238E27FC236}">
                <a16:creationId xmlns:a16="http://schemas.microsoft.com/office/drawing/2014/main" id="{A2BB2B87-B03A-4F32-B95F-98C0BDB7AD97}"/>
              </a:ext>
            </a:extLst>
          </p:cNvPr>
          <p:cNvSpPr txBox="1"/>
          <p:nvPr/>
        </p:nvSpPr>
        <p:spPr>
          <a:xfrm>
            <a:off x="2597684" y="21648717"/>
            <a:ext cx="795136" cy="307777"/>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700" b="1" dirty="0">
                <a:latin typeface="Century Gothic" panose="020B0502020202020204" pitchFamily="34" charset="0"/>
                <a:cs typeface="Levenim MT"/>
              </a:rPr>
              <a:t>Occupational Therapy (OT)</a:t>
            </a:r>
          </a:p>
        </p:txBody>
      </p:sp>
      <p:grpSp>
        <p:nvGrpSpPr>
          <p:cNvPr id="30" name="Group 29">
            <a:extLst>
              <a:ext uri="{FF2B5EF4-FFF2-40B4-BE49-F238E27FC236}">
                <a16:creationId xmlns:a16="http://schemas.microsoft.com/office/drawing/2014/main" id="{AB33C040-D5A1-40A6-809B-348DB7437AE4}"/>
              </a:ext>
            </a:extLst>
          </p:cNvPr>
          <p:cNvGrpSpPr/>
          <p:nvPr/>
        </p:nvGrpSpPr>
        <p:grpSpPr>
          <a:xfrm>
            <a:off x="1967799" y="21699997"/>
            <a:ext cx="633056" cy="276999"/>
            <a:chOff x="1989034" y="39119928"/>
            <a:chExt cx="784280" cy="546212"/>
          </a:xfrm>
        </p:grpSpPr>
        <p:sp>
          <p:nvSpPr>
            <p:cNvPr id="384" name="Rectangle: Rounded Corners 93">
              <a:extLst>
                <a:ext uri="{FF2B5EF4-FFF2-40B4-BE49-F238E27FC236}">
                  <a16:creationId xmlns:a16="http://schemas.microsoft.com/office/drawing/2014/main" id="{B21F5E24-9C59-480B-B0EC-C0D02750DF68}"/>
                </a:ext>
              </a:extLst>
            </p:cNvPr>
            <p:cNvSpPr/>
            <p:nvPr/>
          </p:nvSpPr>
          <p:spPr>
            <a:xfrm rot="5400000">
              <a:off x="2104666" y="39092038"/>
              <a:ext cx="509575" cy="608779"/>
            </a:xfrm>
            <a:prstGeom prst="roundRect">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439" name="TextBox 438">
              <a:extLst>
                <a:ext uri="{FF2B5EF4-FFF2-40B4-BE49-F238E27FC236}">
                  <a16:creationId xmlns:a16="http://schemas.microsoft.com/office/drawing/2014/main" id="{3856437F-ADA0-48D7-BEEB-8ABAE62FBFB6}"/>
                </a:ext>
              </a:extLst>
            </p:cNvPr>
            <p:cNvSpPr txBox="1"/>
            <p:nvPr/>
          </p:nvSpPr>
          <p:spPr>
            <a:xfrm>
              <a:off x="1989034" y="39119928"/>
              <a:ext cx="784280" cy="5462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latin typeface="Century Gothic"/>
                </a:rPr>
                <a:t>92.0%</a:t>
              </a:r>
            </a:p>
          </p:txBody>
        </p:sp>
      </p:grpSp>
      <p:sp>
        <p:nvSpPr>
          <p:cNvPr id="386" name="TextBox 385">
            <a:extLst>
              <a:ext uri="{FF2B5EF4-FFF2-40B4-BE49-F238E27FC236}">
                <a16:creationId xmlns:a16="http://schemas.microsoft.com/office/drawing/2014/main" id="{7BF251F3-CE19-4C21-B624-593105E1C66E}"/>
              </a:ext>
            </a:extLst>
          </p:cNvPr>
          <p:cNvSpPr txBox="1"/>
          <p:nvPr/>
        </p:nvSpPr>
        <p:spPr>
          <a:xfrm>
            <a:off x="2273534" y="20813360"/>
            <a:ext cx="1133867" cy="4385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a:latin typeface="Century Gothic" panose="020B0502020202020204" pitchFamily="34" charset="0"/>
                <a:cs typeface="Levenim MT"/>
              </a:rPr>
              <a:t>of C&amp;YP with LD who receive an annual health check</a:t>
            </a:r>
          </a:p>
        </p:txBody>
      </p:sp>
      <p:sp>
        <p:nvSpPr>
          <p:cNvPr id="410" name="TextBox 409">
            <a:extLst>
              <a:ext uri="{FF2B5EF4-FFF2-40B4-BE49-F238E27FC236}">
                <a16:creationId xmlns:a16="http://schemas.microsoft.com/office/drawing/2014/main" id="{42B78962-CCF3-4143-B19B-CBBCD038370C}"/>
              </a:ext>
            </a:extLst>
          </p:cNvPr>
          <p:cNvSpPr txBox="1"/>
          <p:nvPr/>
        </p:nvSpPr>
        <p:spPr>
          <a:xfrm>
            <a:off x="1669910" y="20849388"/>
            <a:ext cx="687885" cy="307777"/>
          </a:xfrm>
          <a:prstGeom prst="rect">
            <a:avLst/>
          </a:prstGeom>
          <a:noFill/>
        </p:spPr>
        <p:txBody>
          <a:bodyPr wrap="square" rtlCol="0">
            <a:spAutoFit/>
          </a:bodyPr>
          <a:lstStyle/>
          <a:p>
            <a:r>
              <a:rPr lang="en-GB" sz="1400" b="1">
                <a:latin typeface="Century Gothic" panose="020B0502020202020204" pitchFamily="34" charset="0"/>
              </a:rPr>
              <a:t>32.0%</a:t>
            </a:r>
          </a:p>
        </p:txBody>
      </p:sp>
      <p:sp>
        <p:nvSpPr>
          <p:cNvPr id="413" name="TextBox 412">
            <a:extLst>
              <a:ext uri="{FF2B5EF4-FFF2-40B4-BE49-F238E27FC236}">
                <a16:creationId xmlns:a16="http://schemas.microsoft.com/office/drawing/2014/main" id="{A81CB8F4-7D91-4B4C-9BC0-DF61B80A0B1B}"/>
              </a:ext>
            </a:extLst>
          </p:cNvPr>
          <p:cNvSpPr txBox="1"/>
          <p:nvPr/>
        </p:nvSpPr>
        <p:spPr>
          <a:xfrm>
            <a:off x="5681304" y="20789336"/>
            <a:ext cx="1206281" cy="4385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50" b="1" dirty="0">
                <a:latin typeface="Century Gothic" panose="020B0502020202020204" pitchFamily="34" charset="0"/>
                <a:cs typeface="Levenim MT"/>
              </a:rPr>
              <a:t>of C&amp;YP with LD who receive an annual health check</a:t>
            </a:r>
          </a:p>
        </p:txBody>
      </p:sp>
      <p:sp>
        <p:nvSpPr>
          <p:cNvPr id="441" name="TextBox 440">
            <a:extLst>
              <a:ext uri="{FF2B5EF4-FFF2-40B4-BE49-F238E27FC236}">
                <a16:creationId xmlns:a16="http://schemas.microsoft.com/office/drawing/2014/main" id="{BFAAD9B5-17A7-4C71-B63D-BD2F994DDA1F}"/>
              </a:ext>
            </a:extLst>
          </p:cNvPr>
          <p:cNvSpPr txBox="1"/>
          <p:nvPr/>
        </p:nvSpPr>
        <p:spPr>
          <a:xfrm>
            <a:off x="4948677" y="20816665"/>
            <a:ext cx="687676" cy="307777"/>
          </a:xfrm>
          <a:prstGeom prst="rect">
            <a:avLst/>
          </a:prstGeom>
          <a:noFill/>
        </p:spPr>
        <p:txBody>
          <a:bodyPr wrap="square" rtlCol="0">
            <a:spAutoFit/>
          </a:bodyPr>
          <a:lstStyle/>
          <a:p>
            <a:r>
              <a:rPr lang="en-GB" sz="1400" b="1" dirty="0">
                <a:solidFill>
                  <a:srgbClr val="00B050"/>
                </a:solidFill>
                <a:latin typeface="Century Gothic" panose="020B0502020202020204" pitchFamily="34" charset="0"/>
              </a:rPr>
              <a:t>91.9%</a:t>
            </a:r>
          </a:p>
        </p:txBody>
      </p:sp>
      <p:pic>
        <p:nvPicPr>
          <p:cNvPr id="10" name="Picture 2">
            <a:extLst>
              <a:ext uri="{FF2B5EF4-FFF2-40B4-BE49-F238E27FC236}">
                <a16:creationId xmlns:a16="http://schemas.microsoft.com/office/drawing/2014/main" id="{20D05780-4270-4811-A76A-30E28D79994F}"/>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19123" t="11766" r="16865" b="15576"/>
          <a:stretch/>
        </p:blipFill>
        <p:spPr bwMode="auto">
          <a:xfrm>
            <a:off x="3103707" y="45275600"/>
            <a:ext cx="975544" cy="795867"/>
          </a:xfrm>
          <a:prstGeom prst="rect">
            <a:avLst/>
          </a:prstGeom>
          <a:noFill/>
          <a:extLst>
            <a:ext uri="{909E8E84-426E-40DD-AFC4-6F175D3DCCD1}">
              <a14:hiddenFill xmlns:a14="http://schemas.microsoft.com/office/drawing/2010/main">
                <a:solidFill>
                  <a:srgbClr val="FFFFFF"/>
                </a:solidFill>
              </a14:hiddenFill>
            </a:ext>
          </a:extLst>
        </p:spPr>
      </p:pic>
      <p:sp>
        <p:nvSpPr>
          <p:cNvPr id="409" name="TextBox 408">
            <a:extLst>
              <a:ext uri="{FF2B5EF4-FFF2-40B4-BE49-F238E27FC236}">
                <a16:creationId xmlns:a16="http://schemas.microsoft.com/office/drawing/2014/main" id="{09EFC443-9AF5-4FED-AD5F-035AE702D0DF}"/>
              </a:ext>
            </a:extLst>
          </p:cNvPr>
          <p:cNvSpPr txBox="1"/>
          <p:nvPr/>
        </p:nvSpPr>
        <p:spPr>
          <a:xfrm>
            <a:off x="4726069" y="44964166"/>
            <a:ext cx="1481894" cy="223138"/>
          </a:xfrm>
          <a:prstGeom prst="rect">
            <a:avLst/>
          </a:prstGeom>
          <a:noFill/>
        </p:spPr>
        <p:txBody>
          <a:bodyPr wrap="square" rtlCol="0">
            <a:spAutoFit/>
          </a:bodyPr>
          <a:lstStyle/>
          <a:p>
            <a:pPr algn="ctr"/>
            <a:r>
              <a:rPr lang="en-GB" sz="850" b="1" dirty="0">
                <a:solidFill>
                  <a:schemeClr val="bg1"/>
                </a:solidFill>
                <a:effectLst>
                  <a:outerShdw blurRad="38100" dist="38100" dir="2700000" algn="tl">
                    <a:srgbClr val="000000">
                      <a:alpha val="43137"/>
                    </a:srgbClr>
                  </a:outerShdw>
                </a:effectLst>
                <a:latin typeface="Century Gothic" panose="020B0502020202020204" pitchFamily="34" charset="0"/>
              </a:rPr>
              <a:t>I learn well at school</a:t>
            </a:r>
          </a:p>
        </p:txBody>
      </p:sp>
      <p:sp>
        <p:nvSpPr>
          <p:cNvPr id="412" name="TextBox 411">
            <a:extLst>
              <a:ext uri="{FF2B5EF4-FFF2-40B4-BE49-F238E27FC236}">
                <a16:creationId xmlns:a16="http://schemas.microsoft.com/office/drawing/2014/main" id="{E8B90EA6-A4A1-41D1-9A22-5EB516826B8B}"/>
              </a:ext>
            </a:extLst>
          </p:cNvPr>
          <p:cNvSpPr txBox="1"/>
          <p:nvPr/>
        </p:nvSpPr>
        <p:spPr>
          <a:xfrm>
            <a:off x="2455442" y="46512431"/>
            <a:ext cx="1481894" cy="353943"/>
          </a:xfrm>
          <a:prstGeom prst="rect">
            <a:avLst/>
          </a:prstGeom>
          <a:noFill/>
        </p:spPr>
        <p:txBody>
          <a:bodyPr wrap="square" rtlCol="0">
            <a:spAutoFit/>
          </a:bodyPr>
          <a:lstStyle/>
          <a:p>
            <a:pPr algn="ctr"/>
            <a:r>
              <a:rPr lang="en-GB" sz="850" b="1" dirty="0">
                <a:solidFill>
                  <a:schemeClr val="bg1"/>
                </a:solidFill>
                <a:effectLst>
                  <a:outerShdw blurRad="38100" dist="38100" dir="2700000" algn="tl">
                    <a:srgbClr val="000000">
                      <a:alpha val="43137"/>
                    </a:srgbClr>
                  </a:outerShdw>
                </a:effectLst>
                <a:latin typeface="Century Gothic" panose="020B0502020202020204" pitchFamily="34" charset="0"/>
              </a:rPr>
              <a:t>People at school help me to learn</a:t>
            </a:r>
          </a:p>
        </p:txBody>
      </p:sp>
      <p:sp>
        <p:nvSpPr>
          <p:cNvPr id="414" name="TextBox 413">
            <a:extLst>
              <a:ext uri="{FF2B5EF4-FFF2-40B4-BE49-F238E27FC236}">
                <a16:creationId xmlns:a16="http://schemas.microsoft.com/office/drawing/2014/main" id="{3B2EC808-A5F0-4FE5-A1FA-5B3C69EB0CDE}"/>
              </a:ext>
            </a:extLst>
          </p:cNvPr>
          <p:cNvSpPr txBox="1"/>
          <p:nvPr/>
        </p:nvSpPr>
        <p:spPr>
          <a:xfrm>
            <a:off x="4359270" y="46505420"/>
            <a:ext cx="1820503" cy="461665"/>
          </a:xfrm>
          <a:prstGeom prst="rect">
            <a:avLst/>
          </a:prstGeom>
          <a:noFill/>
        </p:spPr>
        <p:txBody>
          <a:bodyPr wrap="square" rtlCol="0">
            <a:spAutoFit/>
          </a:bodyPr>
          <a:lstStyle/>
          <a:p>
            <a:pPr algn="ctr"/>
            <a:r>
              <a:rPr lang="en-GB" sz="800" b="1" dirty="0">
                <a:solidFill>
                  <a:schemeClr val="bg1"/>
                </a:solidFill>
                <a:effectLst>
                  <a:outerShdw blurRad="38100" dist="38100" dir="2700000" algn="tl">
                    <a:srgbClr val="000000">
                      <a:alpha val="43137"/>
                    </a:srgbClr>
                  </a:outerShdw>
                </a:effectLst>
                <a:latin typeface="Century Gothic" panose="020B0502020202020204" pitchFamily="34" charset="0"/>
              </a:rPr>
              <a:t>Staff at school listen to what I say about my learning and how to help me</a:t>
            </a:r>
          </a:p>
        </p:txBody>
      </p:sp>
      <p:sp>
        <p:nvSpPr>
          <p:cNvPr id="416" name="TextBox 415">
            <a:extLst>
              <a:ext uri="{FF2B5EF4-FFF2-40B4-BE49-F238E27FC236}">
                <a16:creationId xmlns:a16="http://schemas.microsoft.com/office/drawing/2014/main" id="{4EA47864-85D7-4F53-BA51-E8AF0BD80312}"/>
              </a:ext>
            </a:extLst>
          </p:cNvPr>
          <p:cNvSpPr txBox="1"/>
          <p:nvPr/>
        </p:nvSpPr>
        <p:spPr>
          <a:xfrm>
            <a:off x="4634988" y="48318520"/>
            <a:ext cx="1522087" cy="353943"/>
          </a:xfrm>
          <a:prstGeom prst="rect">
            <a:avLst/>
          </a:prstGeom>
          <a:noFill/>
        </p:spPr>
        <p:txBody>
          <a:bodyPr wrap="square" rtlCol="0">
            <a:spAutoFit/>
          </a:bodyPr>
          <a:lstStyle/>
          <a:p>
            <a:pPr algn="ctr"/>
            <a:r>
              <a:rPr lang="en-GB" sz="850" b="1" dirty="0">
                <a:solidFill>
                  <a:schemeClr val="bg1"/>
                </a:solidFill>
                <a:effectLst>
                  <a:outerShdw blurRad="38100" dist="38100" dir="2700000" algn="tl">
                    <a:srgbClr val="000000">
                      <a:alpha val="43137"/>
                    </a:srgbClr>
                  </a:outerShdw>
                </a:effectLst>
                <a:latin typeface="Century Gothic" panose="020B0502020202020204" pitchFamily="34" charset="0"/>
              </a:rPr>
              <a:t>I do things outside school that I enjoy</a:t>
            </a:r>
          </a:p>
        </p:txBody>
      </p:sp>
      <p:sp>
        <p:nvSpPr>
          <p:cNvPr id="417" name="Rectangle: Rounded Corners 94">
            <a:extLst>
              <a:ext uri="{FF2B5EF4-FFF2-40B4-BE49-F238E27FC236}">
                <a16:creationId xmlns:a16="http://schemas.microsoft.com/office/drawing/2014/main" id="{49F7E531-04F0-49B8-BF00-FB5FF4114FB9}"/>
              </a:ext>
            </a:extLst>
          </p:cNvPr>
          <p:cNvSpPr/>
          <p:nvPr/>
        </p:nvSpPr>
        <p:spPr>
          <a:xfrm rot="5400000">
            <a:off x="4517480" y="42886041"/>
            <a:ext cx="445862" cy="3595796"/>
          </a:xfrm>
          <a:prstGeom prst="roundRect">
            <a:avLst/>
          </a:prstGeom>
          <a:solidFill>
            <a:srgbClr val="00AA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546BF18-DC4C-4EF9-BF8D-5F82DA9796D2}"/>
              </a:ext>
            </a:extLst>
          </p:cNvPr>
          <p:cNvSpPr txBox="1"/>
          <p:nvPr/>
        </p:nvSpPr>
        <p:spPr>
          <a:xfrm>
            <a:off x="2944956" y="44482545"/>
            <a:ext cx="3571543" cy="415498"/>
          </a:xfrm>
          <a:prstGeom prst="rect">
            <a:avLst/>
          </a:prstGeom>
          <a:noFill/>
        </p:spPr>
        <p:txBody>
          <a:bodyPr wrap="square" rtlCol="0">
            <a:spAutoFit/>
          </a:bodyPr>
          <a:lstStyle/>
          <a:p>
            <a:pPr algn="ctr"/>
            <a:r>
              <a:rPr lang="en-GB" sz="1000" b="1">
                <a:solidFill>
                  <a:schemeClr val="bg1"/>
                </a:solidFill>
                <a:effectLst>
                  <a:outerShdw blurRad="38100" dist="38100" dir="2700000" algn="tl">
                    <a:srgbClr val="000000">
                      <a:alpha val="43137"/>
                    </a:srgbClr>
                  </a:outerShdw>
                </a:effectLst>
                <a:latin typeface="Century Gothic" panose="020B0502020202020204" pitchFamily="34" charset="0"/>
              </a:rPr>
              <a:t>Through our direct work with children and young people receiving support from NIES, they have told us:</a:t>
            </a:r>
          </a:p>
        </p:txBody>
      </p:sp>
      <p:sp>
        <p:nvSpPr>
          <p:cNvPr id="422" name="Rectangle: Rounded Corners 94">
            <a:extLst>
              <a:ext uri="{FF2B5EF4-FFF2-40B4-BE49-F238E27FC236}">
                <a16:creationId xmlns:a16="http://schemas.microsoft.com/office/drawing/2014/main" id="{2DEC2C59-9870-4ABB-8507-05905F3D181B}"/>
              </a:ext>
            </a:extLst>
          </p:cNvPr>
          <p:cNvSpPr/>
          <p:nvPr/>
        </p:nvSpPr>
        <p:spPr>
          <a:xfrm rot="5400000">
            <a:off x="884028" y="48026828"/>
            <a:ext cx="1214312" cy="2595787"/>
          </a:xfrm>
          <a:prstGeom prst="roundRect">
            <a:avLst/>
          </a:prstGeom>
          <a:solidFill>
            <a:srgbClr val="00AA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 name="TextBox 418">
            <a:extLst>
              <a:ext uri="{FF2B5EF4-FFF2-40B4-BE49-F238E27FC236}">
                <a16:creationId xmlns:a16="http://schemas.microsoft.com/office/drawing/2014/main" id="{A6995092-F550-4C24-9118-D3725BA03B08}"/>
              </a:ext>
            </a:extLst>
          </p:cNvPr>
          <p:cNvSpPr txBox="1"/>
          <p:nvPr/>
        </p:nvSpPr>
        <p:spPr>
          <a:xfrm>
            <a:off x="203804" y="48739243"/>
            <a:ext cx="2571761" cy="1192634"/>
          </a:xfrm>
          <a:prstGeom prst="rect">
            <a:avLst/>
          </a:prstGeom>
          <a:noFill/>
          <a:ln>
            <a:noFill/>
          </a:ln>
        </p:spPr>
        <p:txBody>
          <a:bodyPr wrap="square" rtlCol="0">
            <a:spAutoFit/>
          </a:bodyPr>
          <a:lstStyle/>
          <a:p>
            <a:pPr algn="ctr"/>
            <a:r>
              <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rPr>
              <a:t>3 Corporate complaints relating to the SEND service during 2021/22: </a:t>
            </a:r>
          </a:p>
          <a:p>
            <a:pPr algn="ctr"/>
            <a:r>
              <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rPr>
              <a:t>1 was not upheld </a:t>
            </a:r>
          </a:p>
          <a:p>
            <a:pPr algn="ctr"/>
            <a:r>
              <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rPr>
              <a:t>2 were partially upheld</a:t>
            </a:r>
          </a:p>
          <a:p>
            <a:pPr algn="ctr"/>
            <a:r>
              <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rPr>
              <a:t>All complaints were resolved satisfactorily and closed at Stage 1</a:t>
            </a:r>
          </a:p>
          <a:p>
            <a:pPr algn="ctr"/>
            <a:endPar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rPr>
              <a:t>The partially upheld elements of the 2 complaints provided learning for the SEND Team.  Work was to be undertaken to:</a:t>
            </a:r>
          </a:p>
          <a:p>
            <a:pPr algn="ctr"/>
            <a:endPar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marL="171450" indent="-171450" algn="ctr">
              <a:buFont typeface="Arial" panose="020B0604020202020204" pitchFamily="34" charset="0"/>
              <a:buChar char="•"/>
            </a:pPr>
            <a:r>
              <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rPr>
              <a:t>Review practice and systems for children with complex needs, specifically around those who are unable to attend school on the grounds of poor physical and/or mental health;</a:t>
            </a:r>
          </a:p>
          <a:p>
            <a:pPr marL="171450" indent="-171450" algn="ctr">
              <a:buFont typeface="Arial" panose="020B0604020202020204" pitchFamily="34" charset="0"/>
              <a:buChar char="•"/>
            </a:pPr>
            <a:r>
              <a:rPr lang="en-US" sz="550" b="1" dirty="0">
                <a:solidFill>
                  <a:schemeClr val="bg1"/>
                </a:solidFill>
                <a:effectLst>
                  <a:outerShdw blurRad="38100" dist="38100" dir="2700000" algn="tl">
                    <a:srgbClr val="000000">
                      <a:alpha val="43137"/>
                    </a:srgbClr>
                  </a:outerShdw>
                </a:effectLst>
                <a:latin typeface="Century Gothic" panose="020B0502020202020204" pitchFamily="34" charset="0"/>
              </a:rPr>
              <a:t>promote the understanding of the lived experiences of families to improve communication practice within the team.</a:t>
            </a:r>
            <a:endParaRPr lang="en-GB" sz="55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440" name="TextBox 439">
            <a:extLst>
              <a:ext uri="{FF2B5EF4-FFF2-40B4-BE49-F238E27FC236}">
                <a16:creationId xmlns:a16="http://schemas.microsoft.com/office/drawing/2014/main" id="{DDC0BF1C-3507-4AD9-AA72-81A47663DC4A}"/>
              </a:ext>
            </a:extLst>
          </p:cNvPr>
          <p:cNvSpPr txBox="1"/>
          <p:nvPr/>
        </p:nvSpPr>
        <p:spPr>
          <a:xfrm>
            <a:off x="4119222" y="42202456"/>
            <a:ext cx="1021663"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50" b="1" dirty="0">
                <a:latin typeface="Century Gothic" panose="020B0502020202020204" pitchFamily="34" charset="0"/>
                <a:ea typeface="Gadugi" panose="020B0502040204020203" pitchFamily="34" charset="0"/>
                <a:cs typeface="Levenim MT"/>
              </a:rPr>
              <a:t>LD clients aged 18-25 who volunteer</a:t>
            </a:r>
          </a:p>
        </p:txBody>
      </p:sp>
      <p:sp>
        <p:nvSpPr>
          <p:cNvPr id="436" name="Rectangle 435">
            <a:extLst>
              <a:ext uri="{FF2B5EF4-FFF2-40B4-BE49-F238E27FC236}">
                <a16:creationId xmlns:a16="http://schemas.microsoft.com/office/drawing/2014/main" id="{E52A71A4-16FA-41C8-97E1-4267DFFC4544}"/>
              </a:ext>
            </a:extLst>
          </p:cNvPr>
          <p:cNvSpPr/>
          <p:nvPr/>
        </p:nvSpPr>
        <p:spPr>
          <a:xfrm>
            <a:off x="3587119" y="8442264"/>
            <a:ext cx="3166223" cy="184666"/>
          </a:xfrm>
          <a:prstGeom prst="rect">
            <a:avLst/>
          </a:prstGeom>
        </p:spPr>
        <p:txBody>
          <a:bodyPr wrap="square">
            <a:spAutoFit/>
          </a:bodyPr>
          <a:lstStyle/>
          <a:p>
            <a:endParaRPr lang="en-GB" sz="600" b="1" i="1" dirty="0">
              <a:solidFill>
                <a:srgbClr val="0070C0"/>
              </a:solidFill>
              <a:latin typeface="Century Gothic" panose="020B0502020202020204" pitchFamily="34" charset="0"/>
            </a:endParaRPr>
          </a:p>
        </p:txBody>
      </p:sp>
      <p:sp>
        <p:nvSpPr>
          <p:cNvPr id="447" name="Rectangle 446">
            <a:extLst>
              <a:ext uri="{FF2B5EF4-FFF2-40B4-BE49-F238E27FC236}">
                <a16:creationId xmlns:a16="http://schemas.microsoft.com/office/drawing/2014/main" id="{563DB69F-3807-4442-8C70-F575A1FFE0F8}"/>
              </a:ext>
            </a:extLst>
          </p:cNvPr>
          <p:cNvSpPr/>
          <p:nvPr/>
        </p:nvSpPr>
        <p:spPr>
          <a:xfrm>
            <a:off x="3492206" y="12272331"/>
            <a:ext cx="3312946" cy="21544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4472C4">
                    <a:lumMod val="75000"/>
                  </a:srgbClr>
                </a:solidFill>
                <a:effectLst/>
                <a:uLnTx/>
                <a:uFillTx/>
                <a:latin typeface="Century Gothic" panose="020B0502020202020204" pitchFamily="34" charset="0"/>
                <a:ea typeface="+mn-ea"/>
                <a:cs typeface="+mn-cs"/>
              </a:rPr>
              <a:t>*</a:t>
            </a:r>
            <a:r>
              <a:rPr kumimoji="0" lang="en-US" sz="600" b="1" i="1" u="none" strike="noStrike" kern="1200" cap="none" spc="0" normalizeH="0" baseline="0" noProof="0" dirty="0">
                <a:ln>
                  <a:noFill/>
                </a:ln>
                <a:solidFill>
                  <a:srgbClr val="0070C0"/>
                </a:solidFill>
                <a:effectLst/>
                <a:uLnTx/>
                <a:uFillTx/>
                <a:latin typeface="Century Gothic" panose="020B0502020202020204" pitchFamily="34" charset="0"/>
                <a:ea typeface="+mn-ea"/>
                <a:cs typeface="+mn-cs"/>
              </a:rPr>
              <a:t>To be updated when the complete 2021/22 school year data set is available</a:t>
            </a:r>
            <a:endParaRPr kumimoji="0" lang="en-GB" sz="600" b="1" i="1" u="none" strike="noStrike" kern="1200" cap="none" spc="0" normalizeH="0" baseline="0" noProof="0" dirty="0">
              <a:ln>
                <a:noFill/>
              </a:ln>
              <a:solidFill>
                <a:srgbClr val="0070C0"/>
              </a:solidFill>
              <a:effectLst/>
              <a:uLnTx/>
              <a:uFillTx/>
              <a:latin typeface="Century Gothic" panose="020B0502020202020204" pitchFamily="34" charset="0"/>
              <a:ea typeface="+mn-ea"/>
              <a:cs typeface="+mn-cs"/>
            </a:endParaRPr>
          </a:p>
        </p:txBody>
      </p:sp>
      <p:grpSp>
        <p:nvGrpSpPr>
          <p:cNvPr id="437" name="Group 436">
            <a:extLst>
              <a:ext uri="{FF2B5EF4-FFF2-40B4-BE49-F238E27FC236}">
                <a16:creationId xmlns:a16="http://schemas.microsoft.com/office/drawing/2014/main" id="{D7C94F05-236B-4F2D-BF0C-1AD4AA884476}"/>
              </a:ext>
            </a:extLst>
          </p:cNvPr>
          <p:cNvGrpSpPr/>
          <p:nvPr/>
        </p:nvGrpSpPr>
        <p:grpSpPr>
          <a:xfrm>
            <a:off x="178628" y="21928200"/>
            <a:ext cx="702542" cy="318817"/>
            <a:chOff x="447946" y="21872688"/>
            <a:chExt cx="593384" cy="373293"/>
          </a:xfrm>
        </p:grpSpPr>
        <p:sp>
          <p:nvSpPr>
            <p:cNvPr id="444" name="Rectangle: Rounded Corners 94">
              <a:extLst>
                <a:ext uri="{FF2B5EF4-FFF2-40B4-BE49-F238E27FC236}">
                  <a16:creationId xmlns:a16="http://schemas.microsoft.com/office/drawing/2014/main" id="{0C9ABF28-78D9-4659-93AD-882FA7C64105}"/>
                </a:ext>
              </a:extLst>
            </p:cNvPr>
            <p:cNvSpPr/>
            <p:nvPr/>
          </p:nvSpPr>
          <p:spPr>
            <a:xfrm rot="5400000">
              <a:off x="542307" y="21802167"/>
              <a:ext cx="349453" cy="538175"/>
            </a:xfrm>
            <a:prstGeom prst="roundRect">
              <a:avLst/>
            </a:prstGeom>
            <a:solidFill>
              <a:srgbClr val="00AA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5" name="Rectangle: Rounded Corners 94">
              <a:extLst>
                <a:ext uri="{FF2B5EF4-FFF2-40B4-BE49-F238E27FC236}">
                  <a16:creationId xmlns:a16="http://schemas.microsoft.com/office/drawing/2014/main" id="{3D1A6C89-055F-4039-9B9F-81D78F222217}"/>
                </a:ext>
              </a:extLst>
            </p:cNvPr>
            <p:cNvSpPr/>
            <p:nvPr/>
          </p:nvSpPr>
          <p:spPr>
            <a:xfrm rot="5400000">
              <a:off x="577300" y="21778411"/>
              <a:ext cx="349453" cy="538175"/>
            </a:xfrm>
            <a:prstGeom prst="roundRect">
              <a:avLst/>
            </a:prstGeom>
            <a:solidFill>
              <a:srgbClr val="00B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6" name="TextBox 475">
              <a:extLst>
                <a:ext uri="{FF2B5EF4-FFF2-40B4-BE49-F238E27FC236}">
                  <a16:creationId xmlns:a16="http://schemas.microsoft.com/office/drawing/2014/main" id="{8F5F9F47-BD10-40A0-960B-FD990836265F}"/>
                </a:ext>
              </a:extLst>
            </p:cNvPr>
            <p:cNvSpPr txBox="1"/>
            <p:nvPr/>
          </p:nvSpPr>
          <p:spPr>
            <a:xfrm>
              <a:off x="458880" y="21872688"/>
              <a:ext cx="582450" cy="360367"/>
            </a:xfrm>
            <a:prstGeom prst="rect">
              <a:avLst/>
            </a:prstGeom>
            <a:noFill/>
          </p:spPr>
          <p:txBody>
            <a:bodyPr wrap="square" rtlCol="0">
              <a:spAutoFit/>
            </a:bodyPr>
            <a:lstStyle/>
            <a:p>
              <a:r>
                <a:rPr lang="en-GB" sz="1400" b="1" dirty="0">
                  <a:effectLst>
                    <a:outerShdw blurRad="38100" dist="38100" dir="2700000" algn="tl">
                      <a:srgbClr val="000000">
                        <a:alpha val="43137"/>
                      </a:srgbClr>
                    </a:outerShdw>
                  </a:effectLst>
                  <a:latin typeface="Century Gothic" panose="020B0502020202020204" pitchFamily="34" charset="0"/>
                </a:rPr>
                <a:t>91.0%</a:t>
              </a:r>
            </a:p>
          </p:txBody>
        </p:sp>
      </p:grpSp>
      <p:grpSp>
        <p:nvGrpSpPr>
          <p:cNvPr id="477" name="Group 476">
            <a:extLst>
              <a:ext uri="{FF2B5EF4-FFF2-40B4-BE49-F238E27FC236}">
                <a16:creationId xmlns:a16="http://schemas.microsoft.com/office/drawing/2014/main" id="{9C1FD62B-C7E8-4E87-ABF1-5627DC692293}"/>
              </a:ext>
            </a:extLst>
          </p:cNvPr>
          <p:cNvGrpSpPr/>
          <p:nvPr/>
        </p:nvGrpSpPr>
        <p:grpSpPr>
          <a:xfrm>
            <a:off x="173525" y="21431840"/>
            <a:ext cx="722618" cy="318817"/>
            <a:chOff x="447946" y="21872688"/>
            <a:chExt cx="593384" cy="373293"/>
          </a:xfrm>
        </p:grpSpPr>
        <p:sp>
          <p:nvSpPr>
            <p:cNvPr id="478" name="Rectangle: Rounded Corners 94">
              <a:extLst>
                <a:ext uri="{FF2B5EF4-FFF2-40B4-BE49-F238E27FC236}">
                  <a16:creationId xmlns:a16="http://schemas.microsoft.com/office/drawing/2014/main" id="{31ED3A6B-03D0-4F8A-88A7-0B712FEC90BC}"/>
                </a:ext>
              </a:extLst>
            </p:cNvPr>
            <p:cNvSpPr/>
            <p:nvPr/>
          </p:nvSpPr>
          <p:spPr>
            <a:xfrm rot="5400000">
              <a:off x="542307" y="21802167"/>
              <a:ext cx="349453" cy="538175"/>
            </a:xfrm>
            <a:prstGeom prst="roundRect">
              <a:avLst/>
            </a:prstGeom>
            <a:solidFill>
              <a:srgbClr val="00AA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9" name="Rectangle: Rounded Corners 94">
              <a:extLst>
                <a:ext uri="{FF2B5EF4-FFF2-40B4-BE49-F238E27FC236}">
                  <a16:creationId xmlns:a16="http://schemas.microsoft.com/office/drawing/2014/main" id="{CAB9671C-8BC2-45C4-8D94-C20148AF4151}"/>
                </a:ext>
              </a:extLst>
            </p:cNvPr>
            <p:cNvSpPr/>
            <p:nvPr/>
          </p:nvSpPr>
          <p:spPr>
            <a:xfrm rot="5400000">
              <a:off x="577300" y="21778411"/>
              <a:ext cx="349453" cy="538175"/>
            </a:xfrm>
            <a:prstGeom prst="roundRect">
              <a:avLst/>
            </a:prstGeom>
            <a:solidFill>
              <a:srgbClr val="00B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0" name="TextBox 479">
              <a:extLst>
                <a:ext uri="{FF2B5EF4-FFF2-40B4-BE49-F238E27FC236}">
                  <a16:creationId xmlns:a16="http://schemas.microsoft.com/office/drawing/2014/main" id="{0EDB1316-2194-4E92-93CE-9ABA93C4F364}"/>
                </a:ext>
              </a:extLst>
            </p:cNvPr>
            <p:cNvSpPr txBox="1"/>
            <p:nvPr/>
          </p:nvSpPr>
          <p:spPr>
            <a:xfrm>
              <a:off x="458880" y="21872688"/>
              <a:ext cx="582450" cy="360367"/>
            </a:xfrm>
            <a:prstGeom prst="rect">
              <a:avLst/>
            </a:prstGeom>
            <a:noFill/>
          </p:spPr>
          <p:txBody>
            <a:bodyPr wrap="square" rtlCol="0">
              <a:spAutoFit/>
            </a:bodyPr>
            <a:lstStyle/>
            <a:p>
              <a:r>
                <a:rPr lang="en-GB" sz="1400" b="1" dirty="0">
                  <a:effectLst>
                    <a:outerShdw blurRad="38100" dist="38100" dir="2700000" algn="tl">
                      <a:srgbClr val="000000">
                        <a:alpha val="43137"/>
                      </a:srgbClr>
                    </a:outerShdw>
                  </a:effectLst>
                  <a:latin typeface="Century Gothic" panose="020B0502020202020204" pitchFamily="34" charset="0"/>
                </a:rPr>
                <a:t>90.6%</a:t>
              </a:r>
            </a:p>
          </p:txBody>
        </p:sp>
      </p:grpSp>
      <p:sp>
        <p:nvSpPr>
          <p:cNvPr id="484" name="TextBox 483">
            <a:extLst>
              <a:ext uri="{FF2B5EF4-FFF2-40B4-BE49-F238E27FC236}">
                <a16:creationId xmlns:a16="http://schemas.microsoft.com/office/drawing/2014/main" id="{B184D9A9-CAE2-4E7A-8AA9-420D6169BF91}"/>
              </a:ext>
            </a:extLst>
          </p:cNvPr>
          <p:cNvSpPr txBox="1"/>
          <p:nvPr/>
        </p:nvSpPr>
        <p:spPr>
          <a:xfrm>
            <a:off x="2581058" y="21951340"/>
            <a:ext cx="804470" cy="415498"/>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700" b="1" dirty="0">
                <a:latin typeface="Century Gothic" panose="020B0502020202020204" pitchFamily="34" charset="0"/>
                <a:cs typeface="Levenim MT"/>
              </a:rPr>
              <a:t>Speech &amp; Language Therapy (SLT)</a:t>
            </a:r>
          </a:p>
        </p:txBody>
      </p:sp>
      <p:grpSp>
        <p:nvGrpSpPr>
          <p:cNvPr id="488" name="Group 487">
            <a:extLst>
              <a:ext uri="{FF2B5EF4-FFF2-40B4-BE49-F238E27FC236}">
                <a16:creationId xmlns:a16="http://schemas.microsoft.com/office/drawing/2014/main" id="{39587C4B-23F7-4166-B372-97C3AB85F3FA}"/>
              </a:ext>
            </a:extLst>
          </p:cNvPr>
          <p:cNvGrpSpPr/>
          <p:nvPr/>
        </p:nvGrpSpPr>
        <p:grpSpPr>
          <a:xfrm>
            <a:off x="1981193" y="22063873"/>
            <a:ext cx="663262" cy="276999"/>
            <a:chOff x="1993640" y="39119820"/>
            <a:chExt cx="821702" cy="546211"/>
          </a:xfrm>
        </p:grpSpPr>
        <p:sp>
          <p:nvSpPr>
            <p:cNvPr id="489" name="Rectangle: Rounded Corners 93">
              <a:extLst>
                <a:ext uri="{FF2B5EF4-FFF2-40B4-BE49-F238E27FC236}">
                  <a16:creationId xmlns:a16="http://schemas.microsoft.com/office/drawing/2014/main" id="{B255C9AC-D3D1-463E-8374-E9DF1BF76DA7}"/>
                </a:ext>
              </a:extLst>
            </p:cNvPr>
            <p:cNvSpPr/>
            <p:nvPr/>
          </p:nvSpPr>
          <p:spPr>
            <a:xfrm rot="5400000">
              <a:off x="2104666" y="39092038"/>
              <a:ext cx="509575" cy="608779"/>
            </a:xfrm>
            <a:prstGeom prst="roundRect">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490" name="TextBox 489">
              <a:extLst>
                <a:ext uri="{FF2B5EF4-FFF2-40B4-BE49-F238E27FC236}">
                  <a16:creationId xmlns:a16="http://schemas.microsoft.com/office/drawing/2014/main" id="{5EB354CC-1BAE-40C1-9C49-571C93AC5C90}"/>
                </a:ext>
              </a:extLst>
            </p:cNvPr>
            <p:cNvSpPr txBox="1"/>
            <p:nvPr/>
          </p:nvSpPr>
          <p:spPr>
            <a:xfrm>
              <a:off x="1993640" y="39119820"/>
              <a:ext cx="821702" cy="5462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latin typeface="Century Gothic"/>
                </a:rPr>
                <a:t>99.0%</a:t>
              </a:r>
            </a:p>
          </p:txBody>
        </p:sp>
      </p:grpSp>
      <p:sp>
        <p:nvSpPr>
          <p:cNvPr id="491" name="TextBox 490">
            <a:extLst>
              <a:ext uri="{FF2B5EF4-FFF2-40B4-BE49-F238E27FC236}">
                <a16:creationId xmlns:a16="http://schemas.microsoft.com/office/drawing/2014/main" id="{1A2651C7-B64B-45DA-A5BA-69489303D268}"/>
              </a:ext>
            </a:extLst>
          </p:cNvPr>
          <p:cNvSpPr txBox="1"/>
          <p:nvPr/>
        </p:nvSpPr>
        <p:spPr>
          <a:xfrm>
            <a:off x="4264032" y="21350975"/>
            <a:ext cx="1077427" cy="553998"/>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n-US" sz="750" b="1" dirty="0">
                <a:solidFill>
                  <a:schemeClr val="bg1"/>
                </a:solidFill>
                <a:effectLst>
                  <a:outerShdw blurRad="38100" dist="38100" dir="2700000" algn="tl">
                    <a:srgbClr val="000000">
                      <a:alpha val="43137"/>
                    </a:srgbClr>
                  </a:outerShdw>
                </a:effectLst>
                <a:latin typeface="Century Gothic" panose="020B0502020202020204" pitchFamily="34" charset="0"/>
                <a:cs typeface="Levenim MT"/>
              </a:rPr>
              <a:t>Receiving the 2-2.5yr Healthy Child Programme (HCP) review</a:t>
            </a:r>
          </a:p>
        </p:txBody>
      </p:sp>
      <p:sp>
        <p:nvSpPr>
          <p:cNvPr id="492" name="TextBox 491">
            <a:extLst>
              <a:ext uri="{FF2B5EF4-FFF2-40B4-BE49-F238E27FC236}">
                <a16:creationId xmlns:a16="http://schemas.microsoft.com/office/drawing/2014/main" id="{0EBE1FB4-5603-4165-B2CF-DCC2B09ED5E1}"/>
              </a:ext>
            </a:extLst>
          </p:cNvPr>
          <p:cNvSpPr txBox="1"/>
          <p:nvPr/>
        </p:nvSpPr>
        <p:spPr>
          <a:xfrm>
            <a:off x="4258586" y="21865539"/>
            <a:ext cx="1174735" cy="523220"/>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r>
              <a:rPr lang="en-US" sz="700" b="1" dirty="0">
                <a:solidFill>
                  <a:schemeClr val="bg1"/>
                </a:solidFill>
                <a:effectLst>
                  <a:outerShdw blurRad="38100" dist="38100" dir="2700000" algn="tl">
                    <a:srgbClr val="000000">
                      <a:alpha val="43137"/>
                    </a:srgbClr>
                  </a:outerShdw>
                </a:effectLst>
                <a:latin typeface="Century Gothic" panose="020B0502020202020204" pitchFamily="34" charset="0"/>
                <a:cs typeface="Levenim MT"/>
              </a:rPr>
              <a:t>Of those, developing well on the 5 measures compared to the national average</a:t>
            </a:r>
          </a:p>
        </p:txBody>
      </p:sp>
      <p:sp>
        <p:nvSpPr>
          <p:cNvPr id="493" name="TextBox 492">
            <a:extLst>
              <a:ext uri="{FF2B5EF4-FFF2-40B4-BE49-F238E27FC236}">
                <a16:creationId xmlns:a16="http://schemas.microsoft.com/office/drawing/2014/main" id="{825EDB5E-0893-4E77-9B9C-4E2ABC6E83D2}"/>
              </a:ext>
            </a:extLst>
          </p:cNvPr>
          <p:cNvSpPr txBox="1"/>
          <p:nvPr/>
        </p:nvSpPr>
        <p:spPr>
          <a:xfrm>
            <a:off x="5165989" y="21368939"/>
            <a:ext cx="1703213" cy="292388"/>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700" b="1" dirty="0">
                <a:latin typeface="Century Gothic" panose="020B0502020202020204" pitchFamily="34" charset="0"/>
                <a:cs typeface="Levenim MT"/>
              </a:rPr>
              <a:t>Waiting times for SLT &amp; OT</a:t>
            </a:r>
          </a:p>
          <a:p>
            <a:pPr algn="ctr"/>
            <a:r>
              <a:rPr lang="en-US" sz="600" b="1" dirty="0">
                <a:latin typeface="Century Gothic" panose="020B0502020202020204" pitchFamily="34" charset="0"/>
                <a:cs typeface="Levenim MT"/>
              </a:rPr>
              <a:t>(Percentage seen within 18 weeks)</a:t>
            </a:r>
          </a:p>
        </p:txBody>
      </p:sp>
      <p:sp>
        <p:nvSpPr>
          <p:cNvPr id="498" name="TextBox 497">
            <a:extLst>
              <a:ext uri="{FF2B5EF4-FFF2-40B4-BE49-F238E27FC236}">
                <a16:creationId xmlns:a16="http://schemas.microsoft.com/office/drawing/2014/main" id="{13D310E6-B8C3-4349-A63B-46243B74614A}"/>
              </a:ext>
            </a:extLst>
          </p:cNvPr>
          <p:cNvSpPr txBox="1"/>
          <p:nvPr/>
        </p:nvSpPr>
        <p:spPr>
          <a:xfrm>
            <a:off x="5978400" y="21637756"/>
            <a:ext cx="795136" cy="307777"/>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700" b="1" dirty="0">
                <a:latin typeface="Century Gothic" panose="020B0502020202020204" pitchFamily="34" charset="0"/>
                <a:cs typeface="Levenim MT"/>
              </a:rPr>
              <a:t>Occupational Therapy (OT)</a:t>
            </a:r>
          </a:p>
        </p:txBody>
      </p:sp>
      <p:grpSp>
        <p:nvGrpSpPr>
          <p:cNvPr id="499" name="Group 498">
            <a:extLst>
              <a:ext uri="{FF2B5EF4-FFF2-40B4-BE49-F238E27FC236}">
                <a16:creationId xmlns:a16="http://schemas.microsoft.com/office/drawing/2014/main" id="{B78A9BEF-ECF0-4F7B-95D4-7AB07C0A0983}"/>
              </a:ext>
            </a:extLst>
          </p:cNvPr>
          <p:cNvGrpSpPr/>
          <p:nvPr/>
        </p:nvGrpSpPr>
        <p:grpSpPr>
          <a:xfrm>
            <a:off x="5352233" y="21689017"/>
            <a:ext cx="633056" cy="276999"/>
            <a:chOff x="1993640" y="39119820"/>
            <a:chExt cx="784280" cy="546211"/>
          </a:xfrm>
        </p:grpSpPr>
        <p:sp>
          <p:nvSpPr>
            <p:cNvPr id="500" name="Rectangle: Rounded Corners 93">
              <a:extLst>
                <a:ext uri="{FF2B5EF4-FFF2-40B4-BE49-F238E27FC236}">
                  <a16:creationId xmlns:a16="http://schemas.microsoft.com/office/drawing/2014/main" id="{F745F660-6DE3-4E0C-80EE-6A98865142E8}"/>
                </a:ext>
              </a:extLst>
            </p:cNvPr>
            <p:cNvSpPr/>
            <p:nvPr/>
          </p:nvSpPr>
          <p:spPr>
            <a:xfrm rot="5400000">
              <a:off x="2104666" y="39092038"/>
              <a:ext cx="509575" cy="608779"/>
            </a:xfrm>
            <a:prstGeom prst="roundRect">
              <a:avLst/>
            </a:prstGeom>
            <a:solidFill>
              <a:srgbClr val="FF9E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01" name="TextBox 500">
              <a:extLst>
                <a:ext uri="{FF2B5EF4-FFF2-40B4-BE49-F238E27FC236}">
                  <a16:creationId xmlns:a16="http://schemas.microsoft.com/office/drawing/2014/main" id="{9A4D722C-0A59-48CF-BC2B-4E09479C5D10}"/>
                </a:ext>
              </a:extLst>
            </p:cNvPr>
            <p:cNvSpPr txBox="1"/>
            <p:nvPr/>
          </p:nvSpPr>
          <p:spPr>
            <a:xfrm>
              <a:off x="1993640" y="39119820"/>
              <a:ext cx="784280" cy="5462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rgbClr val="C00000"/>
                  </a:solidFill>
                  <a:latin typeface="Century Gothic"/>
                </a:rPr>
                <a:t>81.0%</a:t>
              </a:r>
            </a:p>
          </p:txBody>
        </p:sp>
      </p:grpSp>
      <p:grpSp>
        <p:nvGrpSpPr>
          <p:cNvPr id="502" name="Group 501">
            <a:extLst>
              <a:ext uri="{FF2B5EF4-FFF2-40B4-BE49-F238E27FC236}">
                <a16:creationId xmlns:a16="http://schemas.microsoft.com/office/drawing/2014/main" id="{C3849ECB-45D7-4AB1-BBEF-881DB7FCE6D5}"/>
              </a:ext>
            </a:extLst>
          </p:cNvPr>
          <p:cNvGrpSpPr/>
          <p:nvPr/>
        </p:nvGrpSpPr>
        <p:grpSpPr>
          <a:xfrm>
            <a:off x="3557132" y="21930601"/>
            <a:ext cx="702542" cy="318817"/>
            <a:chOff x="447946" y="21872688"/>
            <a:chExt cx="593384" cy="373293"/>
          </a:xfrm>
        </p:grpSpPr>
        <p:sp>
          <p:nvSpPr>
            <p:cNvPr id="503" name="Rectangle: Rounded Corners 94">
              <a:extLst>
                <a:ext uri="{FF2B5EF4-FFF2-40B4-BE49-F238E27FC236}">
                  <a16:creationId xmlns:a16="http://schemas.microsoft.com/office/drawing/2014/main" id="{CAFFC6E2-814F-4659-BD41-5F2205FC6392}"/>
                </a:ext>
              </a:extLst>
            </p:cNvPr>
            <p:cNvSpPr/>
            <p:nvPr/>
          </p:nvSpPr>
          <p:spPr>
            <a:xfrm rot="5400000">
              <a:off x="542307" y="21802167"/>
              <a:ext cx="349453" cy="538175"/>
            </a:xfrm>
            <a:prstGeom prst="roundRect">
              <a:avLst/>
            </a:prstGeom>
            <a:solidFill>
              <a:srgbClr val="00AA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4" name="Rectangle: Rounded Corners 94">
              <a:extLst>
                <a:ext uri="{FF2B5EF4-FFF2-40B4-BE49-F238E27FC236}">
                  <a16:creationId xmlns:a16="http://schemas.microsoft.com/office/drawing/2014/main" id="{4CBBC4D7-E78A-42F1-BDED-23A0FBCD6FDF}"/>
                </a:ext>
              </a:extLst>
            </p:cNvPr>
            <p:cNvSpPr/>
            <p:nvPr/>
          </p:nvSpPr>
          <p:spPr>
            <a:xfrm rot="5400000">
              <a:off x="577300" y="21778411"/>
              <a:ext cx="349453" cy="538175"/>
            </a:xfrm>
            <a:prstGeom prst="roundRect">
              <a:avLst/>
            </a:prstGeom>
            <a:solidFill>
              <a:srgbClr val="00B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5" name="TextBox 504">
              <a:extLst>
                <a:ext uri="{FF2B5EF4-FFF2-40B4-BE49-F238E27FC236}">
                  <a16:creationId xmlns:a16="http://schemas.microsoft.com/office/drawing/2014/main" id="{0A86D879-5814-4A21-8084-0D7CA1CA69B9}"/>
                </a:ext>
              </a:extLst>
            </p:cNvPr>
            <p:cNvSpPr txBox="1"/>
            <p:nvPr/>
          </p:nvSpPr>
          <p:spPr>
            <a:xfrm>
              <a:off x="458880" y="21872688"/>
              <a:ext cx="582450" cy="360367"/>
            </a:xfrm>
            <a:prstGeom prst="rect">
              <a:avLst/>
            </a:prstGeom>
            <a:noFill/>
          </p:spPr>
          <p:txBody>
            <a:bodyPr wrap="square" rtlCol="0">
              <a:spAutoFit/>
            </a:bodyPr>
            <a:lstStyle/>
            <a:p>
              <a:r>
                <a:rPr lang="en-GB" sz="1400" b="1" dirty="0">
                  <a:solidFill>
                    <a:srgbClr val="CBFFAB"/>
                  </a:solidFill>
                  <a:effectLst>
                    <a:outerShdw blurRad="38100" dist="38100" dir="2700000" algn="tl">
                      <a:srgbClr val="000000">
                        <a:alpha val="43137"/>
                      </a:srgbClr>
                    </a:outerShdw>
                  </a:effectLst>
                  <a:latin typeface="Century Gothic" panose="020B0502020202020204" pitchFamily="34" charset="0"/>
                </a:rPr>
                <a:t>89.4%</a:t>
              </a:r>
            </a:p>
          </p:txBody>
        </p:sp>
      </p:grpSp>
      <p:grpSp>
        <p:nvGrpSpPr>
          <p:cNvPr id="506" name="Group 505">
            <a:extLst>
              <a:ext uri="{FF2B5EF4-FFF2-40B4-BE49-F238E27FC236}">
                <a16:creationId xmlns:a16="http://schemas.microsoft.com/office/drawing/2014/main" id="{35926F08-CAF9-46EB-B5C9-68F01F22F41E}"/>
              </a:ext>
            </a:extLst>
          </p:cNvPr>
          <p:cNvGrpSpPr/>
          <p:nvPr/>
        </p:nvGrpSpPr>
        <p:grpSpPr>
          <a:xfrm>
            <a:off x="3554241" y="21420879"/>
            <a:ext cx="722618" cy="318817"/>
            <a:chOff x="447946" y="21872688"/>
            <a:chExt cx="593384" cy="373293"/>
          </a:xfrm>
        </p:grpSpPr>
        <p:sp>
          <p:nvSpPr>
            <p:cNvPr id="507" name="Rectangle: Rounded Corners 94">
              <a:extLst>
                <a:ext uri="{FF2B5EF4-FFF2-40B4-BE49-F238E27FC236}">
                  <a16:creationId xmlns:a16="http://schemas.microsoft.com/office/drawing/2014/main" id="{5E179A1D-7713-4C36-B527-3D8A01A8F50D}"/>
                </a:ext>
              </a:extLst>
            </p:cNvPr>
            <p:cNvSpPr/>
            <p:nvPr/>
          </p:nvSpPr>
          <p:spPr>
            <a:xfrm rot="5400000">
              <a:off x="542307" y="21802167"/>
              <a:ext cx="349453" cy="538175"/>
            </a:xfrm>
            <a:prstGeom prst="roundRect">
              <a:avLst/>
            </a:prstGeom>
            <a:solidFill>
              <a:srgbClr val="00AA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8" name="Rectangle: Rounded Corners 94">
              <a:extLst>
                <a:ext uri="{FF2B5EF4-FFF2-40B4-BE49-F238E27FC236}">
                  <a16:creationId xmlns:a16="http://schemas.microsoft.com/office/drawing/2014/main" id="{A0F146AA-DC5D-48F0-8574-D224D077A270}"/>
                </a:ext>
              </a:extLst>
            </p:cNvPr>
            <p:cNvSpPr/>
            <p:nvPr/>
          </p:nvSpPr>
          <p:spPr>
            <a:xfrm rot="5400000">
              <a:off x="577300" y="21778411"/>
              <a:ext cx="349453" cy="538175"/>
            </a:xfrm>
            <a:prstGeom prst="roundRect">
              <a:avLst/>
            </a:prstGeom>
            <a:solidFill>
              <a:srgbClr val="00B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9" name="TextBox 508">
              <a:extLst>
                <a:ext uri="{FF2B5EF4-FFF2-40B4-BE49-F238E27FC236}">
                  <a16:creationId xmlns:a16="http://schemas.microsoft.com/office/drawing/2014/main" id="{0054888C-D38D-457F-B9B1-40B09EC411A5}"/>
                </a:ext>
              </a:extLst>
            </p:cNvPr>
            <p:cNvSpPr txBox="1"/>
            <p:nvPr/>
          </p:nvSpPr>
          <p:spPr>
            <a:xfrm>
              <a:off x="458880" y="21872688"/>
              <a:ext cx="582450" cy="360367"/>
            </a:xfrm>
            <a:prstGeom prst="rect">
              <a:avLst/>
            </a:prstGeom>
            <a:noFill/>
          </p:spPr>
          <p:txBody>
            <a:bodyPr wrap="square" rtlCol="0">
              <a:spAutoFit/>
            </a:bodyPr>
            <a:lstStyle/>
            <a:p>
              <a:r>
                <a:rPr lang="en-GB" sz="1400" b="1" dirty="0">
                  <a:solidFill>
                    <a:srgbClr val="CBFFAB"/>
                  </a:solidFill>
                  <a:effectLst>
                    <a:outerShdw blurRad="38100" dist="38100" dir="2700000" algn="tl">
                      <a:srgbClr val="000000">
                        <a:alpha val="43137"/>
                      </a:srgbClr>
                    </a:outerShdw>
                  </a:effectLst>
                  <a:latin typeface="Century Gothic" panose="020B0502020202020204" pitchFamily="34" charset="0"/>
                </a:rPr>
                <a:t>91.4%</a:t>
              </a:r>
            </a:p>
          </p:txBody>
        </p:sp>
      </p:grpSp>
      <p:sp>
        <p:nvSpPr>
          <p:cNvPr id="510" name="TextBox 509">
            <a:extLst>
              <a:ext uri="{FF2B5EF4-FFF2-40B4-BE49-F238E27FC236}">
                <a16:creationId xmlns:a16="http://schemas.microsoft.com/office/drawing/2014/main" id="{283E5A82-A63B-4316-9916-29B6D45F8249}"/>
              </a:ext>
            </a:extLst>
          </p:cNvPr>
          <p:cNvSpPr txBox="1"/>
          <p:nvPr/>
        </p:nvSpPr>
        <p:spPr>
          <a:xfrm>
            <a:off x="5961774" y="21956708"/>
            <a:ext cx="804470" cy="415498"/>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700" b="1" dirty="0">
                <a:latin typeface="Century Gothic" panose="020B0502020202020204" pitchFamily="34" charset="0"/>
                <a:cs typeface="Levenim MT"/>
              </a:rPr>
              <a:t>Speech &amp; Language Therapy (SLT)</a:t>
            </a:r>
          </a:p>
        </p:txBody>
      </p:sp>
      <p:grpSp>
        <p:nvGrpSpPr>
          <p:cNvPr id="511" name="Group 510">
            <a:extLst>
              <a:ext uri="{FF2B5EF4-FFF2-40B4-BE49-F238E27FC236}">
                <a16:creationId xmlns:a16="http://schemas.microsoft.com/office/drawing/2014/main" id="{EE7D0F47-F031-4FCC-A4ED-9BEE0F3830E7}"/>
              </a:ext>
            </a:extLst>
          </p:cNvPr>
          <p:cNvGrpSpPr/>
          <p:nvPr/>
        </p:nvGrpSpPr>
        <p:grpSpPr>
          <a:xfrm>
            <a:off x="5361909" y="22052912"/>
            <a:ext cx="663262" cy="276999"/>
            <a:chOff x="1993640" y="39119820"/>
            <a:chExt cx="821702" cy="546211"/>
          </a:xfrm>
        </p:grpSpPr>
        <p:sp>
          <p:nvSpPr>
            <p:cNvPr id="512" name="Rectangle: Rounded Corners 93">
              <a:extLst>
                <a:ext uri="{FF2B5EF4-FFF2-40B4-BE49-F238E27FC236}">
                  <a16:creationId xmlns:a16="http://schemas.microsoft.com/office/drawing/2014/main" id="{C3556391-3E67-4CC7-BE20-0CD18D93289D}"/>
                </a:ext>
              </a:extLst>
            </p:cNvPr>
            <p:cNvSpPr/>
            <p:nvPr/>
          </p:nvSpPr>
          <p:spPr>
            <a:xfrm rot="5400000">
              <a:off x="2104666" y="39092038"/>
              <a:ext cx="509575" cy="608779"/>
            </a:xfrm>
            <a:prstGeom prst="roundRect">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13" name="TextBox 512">
              <a:extLst>
                <a:ext uri="{FF2B5EF4-FFF2-40B4-BE49-F238E27FC236}">
                  <a16:creationId xmlns:a16="http://schemas.microsoft.com/office/drawing/2014/main" id="{D50DDCDA-767B-45C9-B8CC-3E4F156D79BB}"/>
                </a:ext>
              </a:extLst>
            </p:cNvPr>
            <p:cNvSpPr txBox="1"/>
            <p:nvPr/>
          </p:nvSpPr>
          <p:spPr>
            <a:xfrm>
              <a:off x="1993640" y="39119820"/>
              <a:ext cx="821702" cy="5462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rgbClr val="00B050"/>
                  </a:solidFill>
                  <a:latin typeface="Century Gothic"/>
                </a:rPr>
                <a:t>99.0%</a:t>
              </a:r>
            </a:p>
          </p:txBody>
        </p:sp>
      </p:grpSp>
      <p:sp>
        <p:nvSpPr>
          <p:cNvPr id="517" name="TextBox 516">
            <a:extLst>
              <a:ext uri="{FF2B5EF4-FFF2-40B4-BE49-F238E27FC236}">
                <a16:creationId xmlns:a16="http://schemas.microsoft.com/office/drawing/2014/main" id="{A77817C3-6727-4BCA-B2E7-7025FA2223CF}"/>
              </a:ext>
            </a:extLst>
          </p:cNvPr>
          <p:cNvSpPr txBox="1"/>
          <p:nvPr/>
        </p:nvSpPr>
        <p:spPr>
          <a:xfrm>
            <a:off x="1744551" y="42858171"/>
            <a:ext cx="754034"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650" b="1" dirty="0">
                <a:latin typeface="Century Gothic"/>
                <a:cs typeface="Levenim MT"/>
              </a:rPr>
              <a:t>in paid employment</a:t>
            </a:r>
          </a:p>
        </p:txBody>
      </p:sp>
      <p:sp>
        <p:nvSpPr>
          <p:cNvPr id="521" name="Rectangle: Rounded Corners 93">
            <a:extLst>
              <a:ext uri="{FF2B5EF4-FFF2-40B4-BE49-F238E27FC236}">
                <a16:creationId xmlns:a16="http://schemas.microsoft.com/office/drawing/2014/main" id="{EEEB5817-135C-4B97-825B-7BCC18288D0F}"/>
              </a:ext>
            </a:extLst>
          </p:cNvPr>
          <p:cNvSpPr/>
          <p:nvPr/>
        </p:nvSpPr>
        <p:spPr>
          <a:xfrm rot="5400000">
            <a:off x="217693" y="42789347"/>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73" name="TextBox 72">
            <a:extLst>
              <a:ext uri="{FF2B5EF4-FFF2-40B4-BE49-F238E27FC236}">
                <a16:creationId xmlns:a16="http://schemas.microsoft.com/office/drawing/2014/main" id="{4798AA88-9039-4D67-B049-B3B08B22685A}"/>
              </a:ext>
            </a:extLst>
          </p:cNvPr>
          <p:cNvSpPr txBox="1"/>
          <p:nvPr/>
        </p:nvSpPr>
        <p:spPr>
          <a:xfrm>
            <a:off x="65002" y="42853359"/>
            <a:ext cx="55800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b="1" dirty="0">
                <a:solidFill>
                  <a:schemeClr val="bg1"/>
                </a:solidFill>
                <a:latin typeface="Century Gothic"/>
                <a:cs typeface="Levenim MT"/>
              </a:rPr>
              <a:t>97%</a:t>
            </a:r>
          </a:p>
        </p:txBody>
      </p:sp>
      <p:sp>
        <p:nvSpPr>
          <p:cNvPr id="522" name="Rectangle: Rounded Corners 93">
            <a:extLst>
              <a:ext uri="{FF2B5EF4-FFF2-40B4-BE49-F238E27FC236}">
                <a16:creationId xmlns:a16="http://schemas.microsoft.com/office/drawing/2014/main" id="{FF4166F0-E276-4656-8E18-E876A4A5BB7D}"/>
              </a:ext>
            </a:extLst>
          </p:cNvPr>
          <p:cNvSpPr/>
          <p:nvPr/>
        </p:nvSpPr>
        <p:spPr>
          <a:xfrm rot="5400000">
            <a:off x="1433498" y="42799950"/>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23" name="Rectangle: Rounded Corners 93">
            <a:extLst>
              <a:ext uri="{FF2B5EF4-FFF2-40B4-BE49-F238E27FC236}">
                <a16:creationId xmlns:a16="http://schemas.microsoft.com/office/drawing/2014/main" id="{2ADCE41D-4317-4C88-9DC7-C17673D67907}"/>
              </a:ext>
            </a:extLst>
          </p:cNvPr>
          <p:cNvSpPr/>
          <p:nvPr/>
        </p:nvSpPr>
        <p:spPr>
          <a:xfrm rot="5400000">
            <a:off x="2515267" y="42788614"/>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24" name="TextBox 523">
            <a:extLst>
              <a:ext uri="{FF2B5EF4-FFF2-40B4-BE49-F238E27FC236}">
                <a16:creationId xmlns:a16="http://schemas.microsoft.com/office/drawing/2014/main" id="{C36CE370-D205-4578-A5BE-1F20EC4EA82A}"/>
              </a:ext>
            </a:extLst>
          </p:cNvPr>
          <p:cNvSpPr txBox="1"/>
          <p:nvPr/>
        </p:nvSpPr>
        <p:spPr>
          <a:xfrm>
            <a:off x="1287374" y="42866168"/>
            <a:ext cx="55800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b="1" dirty="0">
                <a:solidFill>
                  <a:schemeClr val="bg1"/>
                </a:solidFill>
                <a:latin typeface="Century Gothic"/>
                <a:cs typeface="Levenim MT"/>
              </a:rPr>
              <a:t>5.4%</a:t>
            </a:r>
          </a:p>
        </p:txBody>
      </p:sp>
      <p:sp>
        <p:nvSpPr>
          <p:cNvPr id="525" name="TextBox 524">
            <a:extLst>
              <a:ext uri="{FF2B5EF4-FFF2-40B4-BE49-F238E27FC236}">
                <a16:creationId xmlns:a16="http://schemas.microsoft.com/office/drawing/2014/main" id="{A7D0CAC3-16CC-4EAF-AF61-4D17373A2CF4}"/>
              </a:ext>
            </a:extLst>
          </p:cNvPr>
          <p:cNvSpPr txBox="1"/>
          <p:nvPr/>
        </p:nvSpPr>
        <p:spPr>
          <a:xfrm>
            <a:off x="2375969" y="42861187"/>
            <a:ext cx="55800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b="1" dirty="0">
                <a:solidFill>
                  <a:schemeClr val="bg1"/>
                </a:solidFill>
                <a:latin typeface="Century Gothic"/>
                <a:cs typeface="Levenim MT"/>
              </a:rPr>
              <a:t>5.4%</a:t>
            </a:r>
          </a:p>
        </p:txBody>
      </p:sp>
      <p:sp>
        <p:nvSpPr>
          <p:cNvPr id="526" name="TextBox 525">
            <a:extLst>
              <a:ext uri="{FF2B5EF4-FFF2-40B4-BE49-F238E27FC236}">
                <a16:creationId xmlns:a16="http://schemas.microsoft.com/office/drawing/2014/main" id="{B753D6F4-310F-4067-9BB7-42BB39A771F8}"/>
              </a:ext>
            </a:extLst>
          </p:cNvPr>
          <p:cNvSpPr txBox="1"/>
          <p:nvPr/>
        </p:nvSpPr>
        <p:spPr>
          <a:xfrm>
            <a:off x="2833112" y="42860238"/>
            <a:ext cx="694023"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650" b="1" dirty="0">
                <a:latin typeface="Century Gothic"/>
                <a:cs typeface="Levenim MT"/>
              </a:rPr>
              <a:t>who volunteer</a:t>
            </a:r>
          </a:p>
        </p:txBody>
      </p:sp>
      <p:sp>
        <p:nvSpPr>
          <p:cNvPr id="527" name="TextBox 526">
            <a:extLst>
              <a:ext uri="{FF2B5EF4-FFF2-40B4-BE49-F238E27FC236}">
                <a16:creationId xmlns:a16="http://schemas.microsoft.com/office/drawing/2014/main" id="{4879B4CA-D489-4EE9-9C3B-4CD136689F8E}"/>
              </a:ext>
            </a:extLst>
          </p:cNvPr>
          <p:cNvSpPr txBox="1"/>
          <p:nvPr/>
        </p:nvSpPr>
        <p:spPr>
          <a:xfrm>
            <a:off x="370804" y="43309666"/>
            <a:ext cx="2886692"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solidFill>
                  <a:srgbClr val="000000"/>
                </a:solidFill>
                <a:latin typeface="Century Gothic" panose="020B0502020202020204" pitchFamily="34" charset="0"/>
                <a:cs typeface="Levenim MT"/>
              </a:rPr>
              <a:t>Clients with a Mental Health difficulty aged 18-25 :</a:t>
            </a:r>
          </a:p>
        </p:txBody>
      </p:sp>
      <p:sp>
        <p:nvSpPr>
          <p:cNvPr id="528" name="TextBox 527">
            <a:extLst>
              <a:ext uri="{FF2B5EF4-FFF2-40B4-BE49-F238E27FC236}">
                <a16:creationId xmlns:a16="http://schemas.microsoft.com/office/drawing/2014/main" id="{26FE5F5C-BBB9-4ECD-9038-4D8E3A841D88}"/>
              </a:ext>
            </a:extLst>
          </p:cNvPr>
          <p:cNvSpPr txBox="1"/>
          <p:nvPr/>
        </p:nvSpPr>
        <p:spPr>
          <a:xfrm>
            <a:off x="500532" y="43590476"/>
            <a:ext cx="863038" cy="392415"/>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650" b="1" dirty="0">
                <a:solidFill>
                  <a:srgbClr val="000000"/>
                </a:solidFill>
                <a:latin typeface="Century Gothic" panose="020B0502020202020204" pitchFamily="34" charset="0"/>
                <a:cs typeface="Levenim MT"/>
              </a:rPr>
              <a:t>Live in their own home or with their family</a:t>
            </a:r>
            <a:endParaRPr lang="en-US" sz="650" dirty="0">
              <a:solidFill>
                <a:srgbClr val="000000"/>
              </a:solidFill>
              <a:latin typeface="Century Gothic" panose="020B0502020202020204" pitchFamily="34" charset="0"/>
            </a:endParaRPr>
          </a:p>
        </p:txBody>
      </p:sp>
      <p:sp>
        <p:nvSpPr>
          <p:cNvPr id="529" name="TextBox 528">
            <a:extLst>
              <a:ext uri="{FF2B5EF4-FFF2-40B4-BE49-F238E27FC236}">
                <a16:creationId xmlns:a16="http://schemas.microsoft.com/office/drawing/2014/main" id="{D0BEE4D6-0200-4DE5-8DAB-5C76DB00BCF1}"/>
              </a:ext>
            </a:extLst>
          </p:cNvPr>
          <p:cNvSpPr txBox="1"/>
          <p:nvPr/>
        </p:nvSpPr>
        <p:spPr>
          <a:xfrm>
            <a:off x="1755703" y="43616592"/>
            <a:ext cx="754034"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650" b="1" dirty="0">
                <a:latin typeface="Century Gothic"/>
                <a:cs typeface="Levenim MT"/>
              </a:rPr>
              <a:t>in paid employment</a:t>
            </a:r>
          </a:p>
        </p:txBody>
      </p:sp>
      <p:sp>
        <p:nvSpPr>
          <p:cNvPr id="530" name="Rectangle: Rounded Corners 93">
            <a:extLst>
              <a:ext uri="{FF2B5EF4-FFF2-40B4-BE49-F238E27FC236}">
                <a16:creationId xmlns:a16="http://schemas.microsoft.com/office/drawing/2014/main" id="{D43362A4-DD56-426D-8ADE-0EDE1EB87710}"/>
              </a:ext>
            </a:extLst>
          </p:cNvPr>
          <p:cNvSpPr/>
          <p:nvPr/>
        </p:nvSpPr>
        <p:spPr>
          <a:xfrm rot="5400000">
            <a:off x="228845" y="43547768"/>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31" name="TextBox 530">
            <a:extLst>
              <a:ext uri="{FF2B5EF4-FFF2-40B4-BE49-F238E27FC236}">
                <a16:creationId xmlns:a16="http://schemas.microsoft.com/office/drawing/2014/main" id="{5E3D7AB3-EDC8-4713-910E-997719A8E51F}"/>
              </a:ext>
            </a:extLst>
          </p:cNvPr>
          <p:cNvSpPr txBox="1"/>
          <p:nvPr/>
        </p:nvSpPr>
        <p:spPr>
          <a:xfrm>
            <a:off x="75001" y="43602144"/>
            <a:ext cx="55800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dirty="0">
                <a:solidFill>
                  <a:schemeClr val="bg1"/>
                </a:solidFill>
                <a:latin typeface="Century Gothic"/>
                <a:cs typeface="Levenim MT"/>
              </a:rPr>
              <a:t>98.4</a:t>
            </a:r>
          </a:p>
        </p:txBody>
      </p:sp>
      <p:sp>
        <p:nvSpPr>
          <p:cNvPr id="532" name="Rectangle: Rounded Corners 93">
            <a:extLst>
              <a:ext uri="{FF2B5EF4-FFF2-40B4-BE49-F238E27FC236}">
                <a16:creationId xmlns:a16="http://schemas.microsoft.com/office/drawing/2014/main" id="{E70C1742-AE70-40AD-81DB-BAF81E8E2A05}"/>
              </a:ext>
            </a:extLst>
          </p:cNvPr>
          <p:cNvSpPr/>
          <p:nvPr/>
        </p:nvSpPr>
        <p:spPr>
          <a:xfrm rot="5400000">
            <a:off x="1444650" y="43558371"/>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33" name="Rectangle: Rounded Corners 93">
            <a:extLst>
              <a:ext uri="{FF2B5EF4-FFF2-40B4-BE49-F238E27FC236}">
                <a16:creationId xmlns:a16="http://schemas.microsoft.com/office/drawing/2014/main" id="{E2245B43-B163-4D96-B246-8A8A971AB53F}"/>
              </a:ext>
            </a:extLst>
          </p:cNvPr>
          <p:cNvSpPr/>
          <p:nvPr/>
        </p:nvSpPr>
        <p:spPr>
          <a:xfrm rot="5400000">
            <a:off x="2526419" y="43547035"/>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34" name="TextBox 533">
            <a:extLst>
              <a:ext uri="{FF2B5EF4-FFF2-40B4-BE49-F238E27FC236}">
                <a16:creationId xmlns:a16="http://schemas.microsoft.com/office/drawing/2014/main" id="{EDCA5C59-E983-46A0-949A-AD67792E152B}"/>
              </a:ext>
            </a:extLst>
          </p:cNvPr>
          <p:cNvSpPr txBox="1"/>
          <p:nvPr/>
        </p:nvSpPr>
        <p:spPr>
          <a:xfrm>
            <a:off x="1298526" y="43646361"/>
            <a:ext cx="558009"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000" b="1" dirty="0">
                <a:solidFill>
                  <a:schemeClr val="bg1"/>
                </a:solidFill>
                <a:latin typeface="Century Gothic"/>
                <a:cs typeface="Levenim MT"/>
              </a:rPr>
              <a:t>17.1%</a:t>
            </a:r>
          </a:p>
        </p:txBody>
      </p:sp>
      <p:sp>
        <p:nvSpPr>
          <p:cNvPr id="535" name="TextBox 534">
            <a:extLst>
              <a:ext uri="{FF2B5EF4-FFF2-40B4-BE49-F238E27FC236}">
                <a16:creationId xmlns:a16="http://schemas.microsoft.com/office/drawing/2014/main" id="{CB2C5B07-EFAC-426F-8C4F-93F4D178C562}"/>
              </a:ext>
            </a:extLst>
          </p:cNvPr>
          <p:cNvSpPr txBox="1"/>
          <p:nvPr/>
        </p:nvSpPr>
        <p:spPr>
          <a:xfrm>
            <a:off x="2387121" y="43619608"/>
            <a:ext cx="55800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b="1" dirty="0">
                <a:solidFill>
                  <a:schemeClr val="bg1"/>
                </a:solidFill>
                <a:latin typeface="Century Gothic"/>
                <a:cs typeface="Levenim MT"/>
              </a:rPr>
              <a:t>0.0%</a:t>
            </a:r>
          </a:p>
        </p:txBody>
      </p:sp>
      <p:sp>
        <p:nvSpPr>
          <p:cNvPr id="536" name="TextBox 535">
            <a:extLst>
              <a:ext uri="{FF2B5EF4-FFF2-40B4-BE49-F238E27FC236}">
                <a16:creationId xmlns:a16="http://schemas.microsoft.com/office/drawing/2014/main" id="{BAD6E2B9-9F46-4ADB-AFEE-259E5B4197A0}"/>
              </a:ext>
            </a:extLst>
          </p:cNvPr>
          <p:cNvSpPr txBox="1"/>
          <p:nvPr/>
        </p:nvSpPr>
        <p:spPr>
          <a:xfrm>
            <a:off x="2844264" y="43618659"/>
            <a:ext cx="694023"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650" b="1" dirty="0">
                <a:latin typeface="Century Gothic"/>
                <a:cs typeface="Levenim MT"/>
              </a:rPr>
              <a:t>who volunteer</a:t>
            </a:r>
          </a:p>
        </p:txBody>
      </p:sp>
      <p:sp>
        <p:nvSpPr>
          <p:cNvPr id="538" name="TextBox 537">
            <a:extLst>
              <a:ext uri="{FF2B5EF4-FFF2-40B4-BE49-F238E27FC236}">
                <a16:creationId xmlns:a16="http://schemas.microsoft.com/office/drawing/2014/main" id="{458F236A-B3D2-452F-8B1A-0A15BB90AEA7}"/>
              </a:ext>
            </a:extLst>
          </p:cNvPr>
          <p:cNvSpPr txBox="1"/>
          <p:nvPr/>
        </p:nvSpPr>
        <p:spPr>
          <a:xfrm>
            <a:off x="3901777" y="42831995"/>
            <a:ext cx="863038" cy="392415"/>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650" b="1" dirty="0">
                <a:solidFill>
                  <a:srgbClr val="000000"/>
                </a:solidFill>
                <a:latin typeface="Century Gothic" panose="020B0502020202020204" pitchFamily="34" charset="0"/>
                <a:cs typeface="Levenim MT"/>
              </a:rPr>
              <a:t>Live in their own home or with their family</a:t>
            </a:r>
            <a:endParaRPr lang="en-US" sz="650" dirty="0">
              <a:solidFill>
                <a:srgbClr val="000000"/>
              </a:solidFill>
              <a:latin typeface="Century Gothic" panose="020B0502020202020204" pitchFamily="34" charset="0"/>
            </a:endParaRPr>
          </a:p>
        </p:txBody>
      </p:sp>
      <p:sp>
        <p:nvSpPr>
          <p:cNvPr id="539" name="TextBox 538">
            <a:extLst>
              <a:ext uri="{FF2B5EF4-FFF2-40B4-BE49-F238E27FC236}">
                <a16:creationId xmlns:a16="http://schemas.microsoft.com/office/drawing/2014/main" id="{1BCA9841-CB18-43D2-871B-89F043901E55}"/>
              </a:ext>
            </a:extLst>
          </p:cNvPr>
          <p:cNvSpPr txBox="1"/>
          <p:nvPr/>
        </p:nvSpPr>
        <p:spPr>
          <a:xfrm>
            <a:off x="5156948" y="42858111"/>
            <a:ext cx="754034"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650" b="1" dirty="0">
                <a:latin typeface="Century Gothic"/>
                <a:cs typeface="Levenim MT"/>
              </a:rPr>
              <a:t>in paid employment</a:t>
            </a:r>
          </a:p>
        </p:txBody>
      </p:sp>
      <p:sp>
        <p:nvSpPr>
          <p:cNvPr id="540" name="Rectangle: Rounded Corners 93">
            <a:extLst>
              <a:ext uri="{FF2B5EF4-FFF2-40B4-BE49-F238E27FC236}">
                <a16:creationId xmlns:a16="http://schemas.microsoft.com/office/drawing/2014/main" id="{F5401F84-32E0-4D8C-8E2C-A530592264B7}"/>
              </a:ext>
            </a:extLst>
          </p:cNvPr>
          <p:cNvSpPr/>
          <p:nvPr/>
        </p:nvSpPr>
        <p:spPr>
          <a:xfrm rot="5400000">
            <a:off x="3630090" y="42789287"/>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41" name="TextBox 540">
            <a:extLst>
              <a:ext uri="{FF2B5EF4-FFF2-40B4-BE49-F238E27FC236}">
                <a16:creationId xmlns:a16="http://schemas.microsoft.com/office/drawing/2014/main" id="{FF4C5CF4-A51B-44A0-89EC-F096BE209F58}"/>
              </a:ext>
            </a:extLst>
          </p:cNvPr>
          <p:cNvSpPr txBox="1"/>
          <p:nvPr/>
        </p:nvSpPr>
        <p:spPr>
          <a:xfrm>
            <a:off x="3476246" y="42857814"/>
            <a:ext cx="558009" cy="261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100" b="1" dirty="0">
                <a:solidFill>
                  <a:srgbClr val="92D050"/>
                </a:solidFill>
                <a:effectLst>
                  <a:outerShdw blurRad="38100" dist="38100" dir="2700000" algn="tl">
                    <a:srgbClr val="000000">
                      <a:alpha val="43137"/>
                    </a:srgbClr>
                  </a:outerShdw>
                </a:effectLst>
                <a:latin typeface="Century Gothic"/>
                <a:cs typeface="Levenim MT"/>
              </a:rPr>
              <a:t>100%</a:t>
            </a:r>
          </a:p>
        </p:txBody>
      </p:sp>
      <p:sp>
        <p:nvSpPr>
          <p:cNvPr id="542" name="Rectangle: Rounded Corners 93">
            <a:extLst>
              <a:ext uri="{FF2B5EF4-FFF2-40B4-BE49-F238E27FC236}">
                <a16:creationId xmlns:a16="http://schemas.microsoft.com/office/drawing/2014/main" id="{CDF3329A-02EA-4195-95CC-9360BA9E47C3}"/>
              </a:ext>
            </a:extLst>
          </p:cNvPr>
          <p:cNvSpPr/>
          <p:nvPr/>
        </p:nvSpPr>
        <p:spPr>
          <a:xfrm rot="5400000">
            <a:off x="4845895" y="42799890"/>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43" name="Rectangle: Rounded Corners 93">
            <a:extLst>
              <a:ext uri="{FF2B5EF4-FFF2-40B4-BE49-F238E27FC236}">
                <a16:creationId xmlns:a16="http://schemas.microsoft.com/office/drawing/2014/main" id="{04050ACF-1D59-462E-82FD-60B541985753}"/>
              </a:ext>
            </a:extLst>
          </p:cNvPr>
          <p:cNvSpPr/>
          <p:nvPr/>
        </p:nvSpPr>
        <p:spPr>
          <a:xfrm rot="5400000">
            <a:off x="5927664" y="42788554"/>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44" name="TextBox 543">
            <a:extLst>
              <a:ext uri="{FF2B5EF4-FFF2-40B4-BE49-F238E27FC236}">
                <a16:creationId xmlns:a16="http://schemas.microsoft.com/office/drawing/2014/main" id="{72EF0D9F-F88D-4701-8ADC-CABDD278056B}"/>
              </a:ext>
            </a:extLst>
          </p:cNvPr>
          <p:cNvSpPr txBox="1"/>
          <p:nvPr/>
        </p:nvSpPr>
        <p:spPr>
          <a:xfrm>
            <a:off x="4649293" y="42871938"/>
            <a:ext cx="676142" cy="261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100" b="1" dirty="0">
                <a:solidFill>
                  <a:srgbClr val="92D050"/>
                </a:solidFill>
                <a:effectLst>
                  <a:outerShdw blurRad="38100" dist="38100" dir="2700000" algn="tl">
                    <a:srgbClr val="000000">
                      <a:alpha val="43137"/>
                    </a:srgbClr>
                  </a:outerShdw>
                </a:effectLst>
                <a:latin typeface="Century Gothic"/>
                <a:cs typeface="Levenim MT"/>
              </a:rPr>
              <a:t>21.1%</a:t>
            </a:r>
          </a:p>
        </p:txBody>
      </p:sp>
      <p:sp>
        <p:nvSpPr>
          <p:cNvPr id="545" name="TextBox 544">
            <a:extLst>
              <a:ext uri="{FF2B5EF4-FFF2-40B4-BE49-F238E27FC236}">
                <a16:creationId xmlns:a16="http://schemas.microsoft.com/office/drawing/2014/main" id="{B5216FFB-9D5B-4800-8A12-84F837DE6A7D}"/>
              </a:ext>
            </a:extLst>
          </p:cNvPr>
          <p:cNvSpPr txBox="1"/>
          <p:nvPr/>
        </p:nvSpPr>
        <p:spPr>
          <a:xfrm>
            <a:off x="5788366" y="42861127"/>
            <a:ext cx="55800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b="1" dirty="0">
                <a:solidFill>
                  <a:srgbClr val="92D050"/>
                </a:solidFill>
                <a:effectLst>
                  <a:outerShdw blurRad="38100" dist="38100" dir="2700000" algn="tl">
                    <a:srgbClr val="000000">
                      <a:alpha val="43137"/>
                    </a:srgbClr>
                  </a:outerShdw>
                </a:effectLst>
                <a:latin typeface="Century Gothic"/>
                <a:cs typeface="Levenim MT"/>
              </a:rPr>
              <a:t>0.0%</a:t>
            </a:r>
          </a:p>
        </p:txBody>
      </p:sp>
      <p:sp>
        <p:nvSpPr>
          <p:cNvPr id="546" name="TextBox 545">
            <a:extLst>
              <a:ext uri="{FF2B5EF4-FFF2-40B4-BE49-F238E27FC236}">
                <a16:creationId xmlns:a16="http://schemas.microsoft.com/office/drawing/2014/main" id="{859EE7F0-C7CC-4963-ACE2-C16D76778656}"/>
              </a:ext>
            </a:extLst>
          </p:cNvPr>
          <p:cNvSpPr txBox="1"/>
          <p:nvPr/>
        </p:nvSpPr>
        <p:spPr>
          <a:xfrm>
            <a:off x="6245509" y="42860178"/>
            <a:ext cx="694023"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650" b="1" dirty="0">
                <a:latin typeface="Century Gothic"/>
                <a:cs typeface="Levenim MT"/>
              </a:rPr>
              <a:t>who volunteer</a:t>
            </a:r>
          </a:p>
        </p:txBody>
      </p:sp>
      <p:sp>
        <p:nvSpPr>
          <p:cNvPr id="548" name="TextBox 547">
            <a:extLst>
              <a:ext uri="{FF2B5EF4-FFF2-40B4-BE49-F238E27FC236}">
                <a16:creationId xmlns:a16="http://schemas.microsoft.com/office/drawing/2014/main" id="{7C00C3F9-83AC-471F-839E-D65375A2215F}"/>
              </a:ext>
            </a:extLst>
          </p:cNvPr>
          <p:cNvSpPr txBox="1"/>
          <p:nvPr/>
        </p:nvSpPr>
        <p:spPr>
          <a:xfrm>
            <a:off x="3912929" y="43590416"/>
            <a:ext cx="863038" cy="392415"/>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650" b="1" dirty="0">
                <a:solidFill>
                  <a:srgbClr val="000000"/>
                </a:solidFill>
                <a:latin typeface="Century Gothic" panose="020B0502020202020204" pitchFamily="34" charset="0"/>
                <a:cs typeface="Levenim MT"/>
              </a:rPr>
              <a:t>Live in their own home or with their family</a:t>
            </a:r>
            <a:endParaRPr lang="en-US" sz="650" dirty="0">
              <a:solidFill>
                <a:srgbClr val="000000"/>
              </a:solidFill>
              <a:latin typeface="Century Gothic" panose="020B0502020202020204" pitchFamily="34" charset="0"/>
            </a:endParaRPr>
          </a:p>
        </p:txBody>
      </p:sp>
      <p:sp>
        <p:nvSpPr>
          <p:cNvPr id="549" name="TextBox 548">
            <a:extLst>
              <a:ext uri="{FF2B5EF4-FFF2-40B4-BE49-F238E27FC236}">
                <a16:creationId xmlns:a16="http://schemas.microsoft.com/office/drawing/2014/main" id="{AE1C5D06-E9E3-4257-AFAE-0E7581F819AB}"/>
              </a:ext>
            </a:extLst>
          </p:cNvPr>
          <p:cNvSpPr txBox="1"/>
          <p:nvPr/>
        </p:nvSpPr>
        <p:spPr>
          <a:xfrm>
            <a:off x="5168100" y="43616532"/>
            <a:ext cx="754034"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650" b="1" dirty="0">
                <a:latin typeface="Century Gothic"/>
                <a:cs typeface="Levenim MT"/>
              </a:rPr>
              <a:t>in paid employment</a:t>
            </a:r>
          </a:p>
        </p:txBody>
      </p:sp>
      <p:sp>
        <p:nvSpPr>
          <p:cNvPr id="550" name="Rectangle: Rounded Corners 93">
            <a:extLst>
              <a:ext uri="{FF2B5EF4-FFF2-40B4-BE49-F238E27FC236}">
                <a16:creationId xmlns:a16="http://schemas.microsoft.com/office/drawing/2014/main" id="{9711D611-6349-4923-83C0-491DCA2E72CA}"/>
              </a:ext>
            </a:extLst>
          </p:cNvPr>
          <p:cNvSpPr/>
          <p:nvPr/>
        </p:nvSpPr>
        <p:spPr>
          <a:xfrm rot="5400000">
            <a:off x="3641242" y="43547708"/>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51" name="TextBox 550">
            <a:extLst>
              <a:ext uri="{FF2B5EF4-FFF2-40B4-BE49-F238E27FC236}">
                <a16:creationId xmlns:a16="http://schemas.microsoft.com/office/drawing/2014/main" id="{A229435A-A1C7-4E8A-B050-F8A80A8E8EE8}"/>
              </a:ext>
            </a:extLst>
          </p:cNvPr>
          <p:cNvSpPr txBox="1"/>
          <p:nvPr/>
        </p:nvSpPr>
        <p:spPr>
          <a:xfrm>
            <a:off x="3487398" y="43632564"/>
            <a:ext cx="558009"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000" b="1" dirty="0">
                <a:solidFill>
                  <a:srgbClr val="92D050"/>
                </a:solidFill>
                <a:effectLst>
                  <a:outerShdw blurRad="38100" dist="38100" dir="2700000" algn="tl">
                    <a:srgbClr val="000000">
                      <a:alpha val="43137"/>
                    </a:srgbClr>
                  </a:outerShdw>
                </a:effectLst>
                <a:latin typeface="Century Gothic"/>
                <a:cs typeface="Levenim MT"/>
              </a:rPr>
              <a:t>100%</a:t>
            </a:r>
          </a:p>
        </p:txBody>
      </p:sp>
      <p:sp>
        <p:nvSpPr>
          <p:cNvPr id="552" name="Rectangle: Rounded Corners 93">
            <a:extLst>
              <a:ext uri="{FF2B5EF4-FFF2-40B4-BE49-F238E27FC236}">
                <a16:creationId xmlns:a16="http://schemas.microsoft.com/office/drawing/2014/main" id="{CCCE1DCA-7F96-4FBE-BE50-ADD81FEC214F}"/>
              </a:ext>
            </a:extLst>
          </p:cNvPr>
          <p:cNvSpPr/>
          <p:nvPr/>
        </p:nvSpPr>
        <p:spPr>
          <a:xfrm rot="5400000">
            <a:off x="4857047" y="43558311"/>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53" name="Rectangle: Rounded Corners 93">
            <a:extLst>
              <a:ext uri="{FF2B5EF4-FFF2-40B4-BE49-F238E27FC236}">
                <a16:creationId xmlns:a16="http://schemas.microsoft.com/office/drawing/2014/main" id="{F9486D9F-6FAA-4423-82A5-9E96D1E8BD1A}"/>
              </a:ext>
            </a:extLst>
          </p:cNvPr>
          <p:cNvSpPr/>
          <p:nvPr/>
        </p:nvSpPr>
        <p:spPr>
          <a:xfrm rot="5400000">
            <a:off x="5938816" y="43546975"/>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54" name="TextBox 553">
            <a:extLst>
              <a:ext uri="{FF2B5EF4-FFF2-40B4-BE49-F238E27FC236}">
                <a16:creationId xmlns:a16="http://schemas.microsoft.com/office/drawing/2014/main" id="{ADF3D2F1-A39D-4B50-93BA-2143C629F25C}"/>
              </a:ext>
            </a:extLst>
          </p:cNvPr>
          <p:cNvSpPr txBox="1"/>
          <p:nvPr/>
        </p:nvSpPr>
        <p:spPr>
          <a:xfrm>
            <a:off x="4710923" y="43646301"/>
            <a:ext cx="558009"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000" b="1" dirty="0">
                <a:solidFill>
                  <a:srgbClr val="FF0000"/>
                </a:solidFill>
                <a:effectLst>
                  <a:outerShdw blurRad="38100" dist="38100" dir="2700000" algn="tl">
                    <a:srgbClr val="000000">
                      <a:alpha val="43137"/>
                    </a:srgbClr>
                  </a:outerShdw>
                </a:effectLst>
                <a:latin typeface="Century Gothic"/>
                <a:cs typeface="Levenim MT"/>
              </a:rPr>
              <a:t>15.4%</a:t>
            </a:r>
          </a:p>
        </p:txBody>
      </p:sp>
      <p:sp>
        <p:nvSpPr>
          <p:cNvPr id="555" name="TextBox 554">
            <a:extLst>
              <a:ext uri="{FF2B5EF4-FFF2-40B4-BE49-F238E27FC236}">
                <a16:creationId xmlns:a16="http://schemas.microsoft.com/office/drawing/2014/main" id="{6B660283-8C88-41F7-8D25-CB9732FAA488}"/>
              </a:ext>
            </a:extLst>
          </p:cNvPr>
          <p:cNvSpPr txBox="1"/>
          <p:nvPr/>
        </p:nvSpPr>
        <p:spPr>
          <a:xfrm>
            <a:off x="5799518" y="43619548"/>
            <a:ext cx="55800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b="1" dirty="0">
                <a:solidFill>
                  <a:srgbClr val="FFC000"/>
                </a:solidFill>
                <a:effectLst>
                  <a:outerShdw blurRad="38100" dist="38100" dir="2700000" algn="tl">
                    <a:srgbClr val="000000">
                      <a:alpha val="43137"/>
                    </a:srgbClr>
                  </a:outerShdw>
                </a:effectLst>
                <a:latin typeface="Century Gothic"/>
                <a:cs typeface="Levenim MT"/>
              </a:rPr>
              <a:t>1.9%</a:t>
            </a:r>
          </a:p>
        </p:txBody>
      </p:sp>
      <p:sp>
        <p:nvSpPr>
          <p:cNvPr id="556" name="TextBox 555">
            <a:extLst>
              <a:ext uri="{FF2B5EF4-FFF2-40B4-BE49-F238E27FC236}">
                <a16:creationId xmlns:a16="http://schemas.microsoft.com/office/drawing/2014/main" id="{EB556B7C-5489-4451-9734-24AD80FE6418}"/>
              </a:ext>
            </a:extLst>
          </p:cNvPr>
          <p:cNvSpPr txBox="1"/>
          <p:nvPr/>
        </p:nvSpPr>
        <p:spPr>
          <a:xfrm>
            <a:off x="6256661" y="43618599"/>
            <a:ext cx="694023"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650" b="1" dirty="0">
                <a:latin typeface="Century Gothic"/>
                <a:cs typeface="Levenim MT"/>
              </a:rPr>
              <a:t>who volunteer</a:t>
            </a:r>
          </a:p>
        </p:txBody>
      </p:sp>
      <p:sp>
        <p:nvSpPr>
          <p:cNvPr id="420" name="TextBox 419">
            <a:extLst>
              <a:ext uri="{FF2B5EF4-FFF2-40B4-BE49-F238E27FC236}">
                <a16:creationId xmlns:a16="http://schemas.microsoft.com/office/drawing/2014/main" id="{E2485A9D-EEA3-4CC4-AB04-BC12D306C6E0}"/>
              </a:ext>
            </a:extLst>
          </p:cNvPr>
          <p:cNvSpPr txBox="1"/>
          <p:nvPr/>
        </p:nvSpPr>
        <p:spPr>
          <a:xfrm>
            <a:off x="2864071" y="44875870"/>
            <a:ext cx="1957751" cy="223138"/>
          </a:xfrm>
          <a:prstGeom prst="rect">
            <a:avLst/>
          </a:prstGeom>
          <a:noFill/>
        </p:spPr>
        <p:txBody>
          <a:bodyPr wrap="square" rtlCol="0">
            <a:spAutoFit/>
          </a:bodyPr>
          <a:lstStyle/>
          <a:p>
            <a:pPr algn="ctr"/>
            <a:r>
              <a:rPr lang="en-GB" sz="850" b="1" dirty="0">
                <a:solidFill>
                  <a:schemeClr val="bg1"/>
                </a:solidFill>
                <a:effectLst>
                  <a:outerShdw blurRad="38100" dist="38100" dir="2700000" algn="tl">
                    <a:srgbClr val="000000">
                      <a:alpha val="43137"/>
                    </a:srgbClr>
                  </a:outerShdw>
                </a:effectLst>
                <a:latin typeface="Century Gothic" panose="020B0502020202020204" pitchFamily="34" charset="0"/>
              </a:rPr>
              <a:t>Data from 01/07/21 – 31/03/22</a:t>
            </a:r>
          </a:p>
        </p:txBody>
      </p:sp>
      <p:pic>
        <p:nvPicPr>
          <p:cNvPr id="29" name="Picture 28">
            <a:extLst>
              <a:ext uri="{FF2B5EF4-FFF2-40B4-BE49-F238E27FC236}">
                <a16:creationId xmlns:a16="http://schemas.microsoft.com/office/drawing/2014/main" id="{44EAF406-A89D-47A9-99A3-119FDCE0BEF0}"/>
              </a:ext>
            </a:extLst>
          </p:cNvPr>
          <p:cNvPicPr>
            <a:picLocks noChangeAspect="1"/>
          </p:cNvPicPr>
          <p:nvPr/>
        </p:nvPicPr>
        <p:blipFill>
          <a:blip r:embed="rId10"/>
          <a:stretch>
            <a:fillRect/>
          </a:stretch>
        </p:blipFill>
        <p:spPr>
          <a:xfrm>
            <a:off x="4643568" y="45170829"/>
            <a:ext cx="2079044" cy="1367910"/>
          </a:xfrm>
          <a:prstGeom prst="rect">
            <a:avLst/>
          </a:prstGeom>
        </p:spPr>
      </p:pic>
      <p:pic>
        <p:nvPicPr>
          <p:cNvPr id="34" name="Picture 33">
            <a:extLst>
              <a:ext uri="{FF2B5EF4-FFF2-40B4-BE49-F238E27FC236}">
                <a16:creationId xmlns:a16="http://schemas.microsoft.com/office/drawing/2014/main" id="{1E47507D-EBD8-4FBE-B2CA-CEB06DBF0D51}"/>
              </a:ext>
            </a:extLst>
          </p:cNvPr>
          <p:cNvPicPr>
            <a:picLocks noChangeAspect="1"/>
          </p:cNvPicPr>
          <p:nvPr/>
        </p:nvPicPr>
        <p:blipFill>
          <a:blip r:embed="rId11"/>
          <a:stretch>
            <a:fillRect/>
          </a:stretch>
        </p:blipFill>
        <p:spPr>
          <a:xfrm>
            <a:off x="2656853" y="46871125"/>
            <a:ext cx="1948273" cy="1518732"/>
          </a:xfrm>
          <a:prstGeom prst="rect">
            <a:avLst/>
          </a:prstGeom>
        </p:spPr>
      </p:pic>
      <p:pic>
        <p:nvPicPr>
          <p:cNvPr id="40" name="Picture 39">
            <a:extLst>
              <a:ext uri="{FF2B5EF4-FFF2-40B4-BE49-F238E27FC236}">
                <a16:creationId xmlns:a16="http://schemas.microsoft.com/office/drawing/2014/main" id="{CBD7A932-B7B2-4271-AA9F-1D21640C2EF7}"/>
              </a:ext>
            </a:extLst>
          </p:cNvPr>
          <p:cNvPicPr>
            <a:picLocks noChangeAspect="1"/>
          </p:cNvPicPr>
          <p:nvPr/>
        </p:nvPicPr>
        <p:blipFill>
          <a:blip r:embed="rId12"/>
          <a:stretch>
            <a:fillRect/>
          </a:stretch>
        </p:blipFill>
        <p:spPr>
          <a:xfrm>
            <a:off x="4745802" y="46917226"/>
            <a:ext cx="1830296" cy="1452915"/>
          </a:xfrm>
          <a:prstGeom prst="rect">
            <a:avLst/>
          </a:prstGeom>
        </p:spPr>
      </p:pic>
      <p:pic>
        <p:nvPicPr>
          <p:cNvPr id="44" name="Picture 43">
            <a:extLst>
              <a:ext uri="{FF2B5EF4-FFF2-40B4-BE49-F238E27FC236}">
                <a16:creationId xmlns:a16="http://schemas.microsoft.com/office/drawing/2014/main" id="{11E46574-E343-4B71-9214-127FD9D9FAC9}"/>
              </a:ext>
            </a:extLst>
          </p:cNvPr>
          <p:cNvPicPr>
            <a:picLocks noChangeAspect="1"/>
          </p:cNvPicPr>
          <p:nvPr/>
        </p:nvPicPr>
        <p:blipFill>
          <a:blip r:embed="rId13"/>
          <a:stretch>
            <a:fillRect/>
          </a:stretch>
        </p:blipFill>
        <p:spPr>
          <a:xfrm>
            <a:off x="2838287" y="48656876"/>
            <a:ext cx="1714834" cy="1505945"/>
          </a:xfrm>
          <a:prstGeom prst="rect">
            <a:avLst/>
          </a:prstGeom>
        </p:spPr>
      </p:pic>
      <p:pic>
        <p:nvPicPr>
          <p:cNvPr id="50" name="Picture 49">
            <a:extLst>
              <a:ext uri="{FF2B5EF4-FFF2-40B4-BE49-F238E27FC236}">
                <a16:creationId xmlns:a16="http://schemas.microsoft.com/office/drawing/2014/main" id="{772D7D1A-C312-4BB5-AED0-629F26CDAB2E}"/>
              </a:ext>
            </a:extLst>
          </p:cNvPr>
          <p:cNvPicPr>
            <a:picLocks noChangeAspect="1"/>
          </p:cNvPicPr>
          <p:nvPr/>
        </p:nvPicPr>
        <p:blipFill>
          <a:blip r:embed="rId14"/>
          <a:stretch>
            <a:fillRect/>
          </a:stretch>
        </p:blipFill>
        <p:spPr>
          <a:xfrm>
            <a:off x="4978038" y="48631789"/>
            <a:ext cx="1405596" cy="1587271"/>
          </a:xfrm>
          <a:prstGeom prst="rect">
            <a:avLst/>
          </a:prstGeom>
        </p:spPr>
      </p:pic>
      <p:grpSp>
        <p:nvGrpSpPr>
          <p:cNvPr id="14" name="Group 13"/>
          <p:cNvGrpSpPr/>
          <p:nvPr/>
        </p:nvGrpSpPr>
        <p:grpSpPr>
          <a:xfrm>
            <a:off x="6511" y="50149922"/>
            <a:ext cx="6863061" cy="261000"/>
            <a:chOff x="6508" y="32036547"/>
            <a:chExt cx="6863061" cy="261000"/>
          </a:xfrm>
        </p:grpSpPr>
        <p:sp>
          <p:nvSpPr>
            <p:cNvPr id="114" name="Rectangle 113">
              <a:extLst>
                <a:ext uri="{FF2B5EF4-FFF2-40B4-BE49-F238E27FC236}">
                  <a16:creationId xmlns:a16="http://schemas.microsoft.com/office/drawing/2014/main" id="{EDFFB28C-3FFC-499D-95D7-58CE0EE23243}"/>
                </a:ext>
              </a:extLst>
            </p:cNvPr>
            <p:cNvSpPr/>
            <p:nvPr/>
          </p:nvSpPr>
          <p:spPr>
            <a:xfrm>
              <a:off x="6508" y="32036547"/>
              <a:ext cx="6863061" cy="25556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a16="http://schemas.microsoft.com/office/drawing/2014/main" id="{6FF3C54A-4D0F-4294-BF79-78D45EDAA617}"/>
                </a:ext>
              </a:extLst>
            </p:cNvPr>
            <p:cNvSpPr txBox="1"/>
            <p:nvPr/>
          </p:nvSpPr>
          <p:spPr>
            <a:xfrm>
              <a:off x="196945" y="32051326"/>
              <a:ext cx="6517316"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000" b="1" dirty="0">
                  <a:solidFill>
                    <a:schemeClr val="bg1"/>
                  </a:solidFill>
                  <a:latin typeface="Century Gothic"/>
                  <a:cs typeface="Levenim MT"/>
                </a:rPr>
                <a:t>Updated: May 2023</a:t>
              </a:r>
            </a:p>
          </p:txBody>
        </p:sp>
      </p:grpSp>
      <p:grpSp>
        <p:nvGrpSpPr>
          <p:cNvPr id="20" name="Group 19"/>
          <p:cNvGrpSpPr/>
          <p:nvPr/>
        </p:nvGrpSpPr>
        <p:grpSpPr>
          <a:xfrm rot="10800000">
            <a:off x="-5669" y="49886974"/>
            <a:ext cx="6894779" cy="541808"/>
            <a:chOff x="1275617" y="1420438"/>
            <a:chExt cx="6894779" cy="884508"/>
          </a:xfrm>
        </p:grpSpPr>
        <p:sp>
          <p:nvSpPr>
            <p:cNvPr id="364" name="Right Triangle 363">
              <a:extLst>
                <a:ext uri="{FF2B5EF4-FFF2-40B4-BE49-F238E27FC236}">
                  <a16:creationId xmlns:a16="http://schemas.microsoft.com/office/drawing/2014/main" id="{A3C49947-7851-4D79-AF0B-0C76B57E55A1}"/>
                </a:ext>
              </a:extLst>
            </p:cNvPr>
            <p:cNvSpPr/>
            <p:nvPr/>
          </p:nvSpPr>
          <p:spPr>
            <a:xfrm rot="5400000">
              <a:off x="1298955" y="1397100"/>
              <a:ext cx="882627" cy="929304"/>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Right Triangle 370">
              <a:extLst>
                <a:ext uri="{FF2B5EF4-FFF2-40B4-BE49-F238E27FC236}">
                  <a16:creationId xmlns:a16="http://schemas.microsoft.com/office/drawing/2014/main" id="{725A49B7-13D3-41E2-9E91-3B4DE185809F}"/>
                </a:ext>
              </a:extLst>
            </p:cNvPr>
            <p:cNvSpPr/>
            <p:nvPr/>
          </p:nvSpPr>
          <p:spPr>
            <a:xfrm rot="5400000" flipV="1">
              <a:off x="7256088" y="1390637"/>
              <a:ext cx="868098" cy="960519"/>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27" name="TextBox 426">
            <a:extLst>
              <a:ext uri="{FF2B5EF4-FFF2-40B4-BE49-F238E27FC236}">
                <a16:creationId xmlns:a16="http://schemas.microsoft.com/office/drawing/2014/main" id="{09E7D3BD-7620-481D-A8A6-2FB13D204D0F}"/>
              </a:ext>
            </a:extLst>
          </p:cNvPr>
          <p:cNvSpPr txBox="1"/>
          <p:nvPr/>
        </p:nvSpPr>
        <p:spPr>
          <a:xfrm>
            <a:off x="636769" y="10925180"/>
            <a:ext cx="121818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Y12 &amp; Y13 EHCP young people who are NEET or whose destination is unknown </a:t>
            </a:r>
            <a:r>
              <a:rPr lang="en-US" sz="500" b="1" dirty="0">
                <a:latin typeface="Century Gothic" panose="020B0502020202020204" pitchFamily="34" charset="0"/>
                <a:cs typeface="Levenim MT"/>
              </a:rPr>
              <a:t>(March 2019)</a:t>
            </a:r>
            <a:endParaRPr lang="en-US" sz="800" b="1" dirty="0">
              <a:latin typeface="Century Gothic" panose="020B0502020202020204" pitchFamily="34" charset="0"/>
              <a:cs typeface="Levenim MT"/>
            </a:endParaRPr>
          </a:p>
        </p:txBody>
      </p:sp>
      <p:sp>
        <p:nvSpPr>
          <p:cNvPr id="451" name="TextBox 450">
            <a:extLst>
              <a:ext uri="{FF2B5EF4-FFF2-40B4-BE49-F238E27FC236}">
                <a16:creationId xmlns:a16="http://schemas.microsoft.com/office/drawing/2014/main" id="{8F8334F8-4FB2-49A6-AA18-D554CED704EE}"/>
              </a:ext>
            </a:extLst>
          </p:cNvPr>
          <p:cNvSpPr txBox="1"/>
          <p:nvPr/>
        </p:nvSpPr>
        <p:spPr>
          <a:xfrm>
            <a:off x="3526362" y="18774518"/>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chemeClr val="accent2"/>
                </a:solidFill>
                <a:latin typeface="Century Gothic" panose="020B0502020202020204" pitchFamily="34" charset="0"/>
              </a:rPr>
              <a:t>32.3%</a:t>
            </a:r>
          </a:p>
        </p:txBody>
      </p:sp>
      <p:sp>
        <p:nvSpPr>
          <p:cNvPr id="482" name="TextBox 481">
            <a:extLst>
              <a:ext uri="{FF2B5EF4-FFF2-40B4-BE49-F238E27FC236}">
                <a16:creationId xmlns:a16="http://schemas.microsoft.com/office/drawing/2014/main" id="{A8E3F421-66B4-47A9-8B5B-038BCA60E72B}"/>
              </a:ext>
            </a:extLst>
          </p:cNvPr>
          <p:cNvSpPr txBox="1"/>
          <p:nvPr/>
        </p:nvSpPr>
        <p:spPr>
          <a:xfrm>
            <a:off x="398565" y="48457328"/>
            <a:ext cx="1957751" cy="200055"/>
          </a:xfrm>
          <a:prstGeom prst="rect">
            <a:avLst/>
          </a:prstGeom>
          <a:noFill/>
        </p:spPr>
        <p:txBody>
          <a:bodyPr wrap="square" rtlCol="0">
            <a:spAutoFit/>
          </a:bodyPr>
          <a:lstStyle/>
          <a:p>
            <a:pPr algn="ctr"/>
            <a:r>
              <a:rPr lang="en-GB" sz="700" b="1" dirty="0">
                <a:latin typeface="Century Gothic" panose="020B0502020202020204" pitchFamily="34" charset="0"/>
              </a:rPr>
              <a:t>Data from </a:t>
            </a:r>
            <a:r>
              <a:rPr lang="en-US" sz="700" b="1" dirty="0">
                <a:latin typeface="Century Gothic" panose="020B0502020202020204" pitchFamily="34" charset="0"/>
              </a:rPr>
              <a:t>1/9/21 - 18/5/22</a:t>
            </a:r>
            <a:endParaRPr lang="en-GB" sz="700" b="1" dirty="0">
              <a:latin typeface="Century Gothic" panose="020B0502020202020204" pitchFamily="34" charset="0"/>
            </a:endParaRPr>
          </a:p>
        </p:txBody>
      </p:sp>
      <p:sp>
        <p:nvSpPr>
          <p:cNvPr id="485" name="TextBox 484">
            <a:extLst>
              <a:ext uri="{FF2B5EF4-FFF2-40B4-BE49-F238E27FC236}">
                <a16:creationId xmlns:a16="http://schemas.microsoft.com/office/drawing/2014/main" id="{F6153A80-2FD6-4034-8462-360340C1711A}"/>
              </a:ext>
            </a:extLst>
          </p:cNvPr>
          <p:cNvSpPr txBox="1"/>
          <p:nvPr/>
        </p:nvSpPr>
        <p:spPr>
          <a:xfrm>
            <a:off x="5798056" y="40602466"/>
            <a:ext cx="926988"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700" b="1">
              <a:latin typeface="Century Gothic" panose="020B0502020202020204" pitchFamily="34" charset="0"/>
              <a:ea typeface="Gadugi" panose="020B0502040204020203" pitchFamily="34" charset="0"/>
              <a:cs typeface="Levenim MT"/>
            </a:endParaRPr>
          </a:p>
        </p:txBody>
      </p:sp>
      <p:sp>
        <p:nvSpPr>
          <p:cNvPr id="494" name="TextBox 493">
            <a:extLst>
              <a:ext uri="{FF2B5EF4-FFF2-40B4-BE49-F238E27FC236}">
                <a16:creationId xmlns:a16="http://schemas.microsoft.com/office/drawing/2014/main" id="{B5279B76-9AF5-434B-8355-C4D75993B8DF}"/>
              </a:ext>
            </a:extLst>
          </p:cNvPr>
          <p:cNvSpPr txBox="1"/>
          <p:nvPr/>
        </p:nvSpPr>
        <p:spPr>
          <a:xfrm>
            <a:off x="3500047" y="40895659"/>
            <a:ext cx="7235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rgbClr val="00B050"/>
                </a:solidFill>
                <a:latin typeface="Century Gothic"/>
              </a:rPr>
              <a:t>92.3%</a:t>
            </a:r>
          </a:p>
        </p:txBody>
      </p:sp>
      <p:sp>
        <p:nvSpPr>
          <p:cNvPr id="495" name="TextBox 494">
            <a:extLst>
              <a:ext uri="{FF2B5EF4-FFF2-40B4-BE49-F238E27FC236}">
                <a16:creationId xmlns:a16="http://schemas.microsoft.com/office/drawing/2014/main" id="{6504B19C-D1EB-46FD-B638-9611EA601D32}"/>
              </a:ext>
            </a:extLst>
          </p:cNvPr>
          <p:cNvSpPr txBox="1"/>
          <p:nvPr/>
        </p:nvSpPr>
        <p:spPr>
          <a:xfrm>
            <a:off x="4036187" y="40805491"/>
            <a:ext cx="1135592" cy="5924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50" b="1" dirty="0">
                <a:latin typeface="Century Gothic"/>
                <a:ea typeface="Gadugi" panose="020B0502040204020203" pitchFamily="34" charset="0"/>
                <a:cs typeface="Levenim MT"/>
              </a:rPr>
              <a:t>percentage clients with a completed adult social care assessment before their 18th birthday</a:t>
            </a:r>
            <a:endParaRPr lang="en-US" sz="650" b="1" dirty="0">
              <a:latin typeface="Century Gothic" panose="020B0502020202020204" pitchFamily="34" charset="0"/>
              <a:ea typeface="Gadugi" panose="020B0502040204020203" pitchFamily="34" charset="0"/>
              <a:cs typeface="Levenim MT"/>
            </a:endParaRPr>
          </a:p>
        </p:txBody>
      </p:sp>
      <p:sp>
        <p:nvSpPr>
          <p:cNvPr id="519" name="Rectangle: Rounded Corners 93">
            <a:extLst>
              <a:ext uri="{FF2B5EF4-FFF2-40B4-BE49-F238E27FC236}">
                <a16:creationId xmlns:a16="http://schemas.microsoft.com/office/drawing/2014/main" id="{203DB468-9ECF-425B-BA2F-C47965C0C04B}"/>
              </a:ext>
            </a:extLst>
          </p:cNvPr>
          <p:cNvSpPr/>
          <p:nvPr/>
        </p:nvSpPr>
        <p:spPr>
          <a:xfrm rot="5400000">
            <a:off x="1877096" y="41948767"/>
            <a:ext cx="258420" cy="461504"/>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20" name="Rectangle: Rounded Corners 93">
            <a:extLst>
              <a:ext uri="{FF2B5EF4-FFF2-40B4-BE49-F238E27FC236}">
                <a16:creationId xmlns:a16="http://schemas.microsoft.com/office/drawing/2014/main" id="{D6207FD0-A955-4494-88F9-8C25ADFB621A}"/>
              </a:ext>
            </a:extLst>
          </p:cNvPr>
          <p:cNvSpPr/>
          <p:nvPr/>
        </p:nvSpPr>
        <p:spPr>
          <a:xfrm rot="5400000">
            <a:off x="3628987" y="41898265"/>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57" name="Rectangle: Rounded Corners 93">
            <a:extLst>
              <a:ext uri="{FF2B5EF4-FFF2-40B4-BE49-F238E27FC236}">
                <a16:creationId xmlns:a16="http://schemas.microsoft.com/office/drawing/2014/main" id="{60277578-CDA3-4FA9-B2F5-CAF0FEC8A179}"/>
              </a:ext>
            </a:extLst>
          </p:cNvPr>
          <p:cNvSpPr/>
          <p:nvPr/>
        </p:nvSpPr>
        <p:spPr>
          <a:xfrm rot="5400000">
            <a:off x="3636056" y="42177266"/>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58" name="Rectangle: Rounded Corners 93">
            <a:extLst>
              <a:ext uri="{FF2B5EF4-FFF2-40B4-BE49-F238E27FC236}">
                <a16:creationId xmlns:a16="http://schemas.microsoft.com/office/drawing/2014/main" id="{DC461039-18E5-43D1-832F-9498A689EF42}"/>
              </a:ext>
            </a:extLst>
          </p:cNvPr>
          <p:cNvSpPr/>
          <p:nvPr/>
        </p:nvSpPr>
        <p:spPr>
          <a:xfrm rot="5400000">
            <a:off x="5318493" y="41909867"/>
            <a:ext cx="258420" cy="549103"/>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59" name="TextBox 158">
            <a:extLst>
              <a:ext uri="{FF2B5EF4-FFF2-40B4-BE49-F238E27FC236}">
                <a16:creationId xmlns:a16="http://schemas.microsoft.com/office/drawing/2014/main" id="{6436C7A8-9803-4784-8657-7C05019E4B9F}"/>
              </a:ext>
            </a:extLst>
          </p:cNvPr>
          <p:cNvSpPr txBox="1"/>
          <p:nvPr/>
        </p:nvSpPr>
        <p:spPr>
          <a:xfrm>
            <a:off x="1702805" y="42039162"/>
            <a:ext cx="7235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chemeClr val="bg1"/>
                </a:solidFill>
                <a:latin typeface="Century Gothic"/>
              </a:rPr>
              <a:t>95.3%</a:t>
            </a:r>
          </a:p>
        </p:txBody>
      </p:sp>
      <p:sp>
        <p:nvSpPr>
          <p:cNvPr id="496" name="TextBox 495">
            <a:extLst>
              <a:ext uri="{FF2B5EF4-FFF2-40B4-BE49-F238E27FC236}">
                <a16:creationId xmlns:a16="http://schemas.microsoft.com/office/drawing/2014/main" id="{7752F38A-E9E3-4447-996A-AB8FFDDCD396}"/>
              </a:ext>
            </a:extLst>
          </p:cNvPr>
          <p:cNvSpPr txBox="1"/>
          <p:nvPr/>
        </p:nvSpPr>
        <p:spPr>
          <a:xfrm>
            <a:off x="3517542" y="41960339"/>
            <a:ext cx="7235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rgbClr val="92D050"/>
                </a:solidFill>
                <a:effectLst>
                  <a:outerShdw blurRad="38100" dist="38100" dir="2700000" algn="tl">
                    <a:srgbClr val="000000">
                      <a:alpha val="43137"/>
                    </a:srgbClr>
                  </a:outerShdw>
                </a:effectLst>
                <a:latin typeface="Century Gothic"/>
              </a:rPr>
              <a:t>8.5%</a:t>
            </a:r>
          </a:p>
        </p:txBody>
      </p:sp>
      <p:sp>
        <p:nvSpPr>
          <p:cNvPr id="514" name="TextBox 513">
            <a:extLst>
              <a:ext uri="{FF2B5EF4-FFF2-40B4-BE49-F238E27FC236}">
                <a16:creationId xmlns:a16="http://schemas.microsoft.com/office/drawing/2014/main" id="{73857A11-F6FC-4422-9EC6-3730C0B45755}"/>
              </a:ext>
            </a:extLst>
          </p:cNvPr>
          <p:cNvSpPr txBox="1"/>
          <p:nvPr/>
        </p:nvSpPr>
        <p:spPr>
          <a:xfrm>
            <a:off x="3509481" y="42244759"/>
            <a:ext cx="7235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rgbClr val="92D050"/>
                </a:solidFill>
                <a:effectLst>
                  <a:outerShdw blurRad="38100" dist="38100" dir="2700000" algn="tl">
                    <a:srgbClr val="000000">
                      <a:alpha val="43137"/>
                    </a:srgbClr>
                  </a:outerShdw>
                </a:effectLst>
                <a:latin typeface="Century Gothic"/>
              </a:rPr>
              <a:t>4.7%</a:t>
            </a:r>
          </a:p>
        </p:txBody>
      </p:sp>
      <p:sp>
        <p:nvSpPr>
          <p:cNvPr id="515" name="TextBox 514">
            <a:extLst>
              <a:ext uri="{FF2B5EF4-FFF2-40B4-BE49-F238E27FC236}">
                <a16:creationId xmlns:a16="http://schemas.microsoft.com/office/drawing/2014/main" id="{26432634-7FDF-4A3C-93FE-EC7110812065}"/>
              </a:ext>
            </a:extLst>
          </p:cNvPr>
          <p:cNvSpPr txBox="1"/>
          <p:nvPr/>
        </p:nvSpPr>
        <p:spPr>
          <a:xfrm>
            <a:off x="5159392" y="42039347"/>
            <a:ext cx="7235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rgbClr val="92D050"/>
                </a:solidFill>
                <a:effectLst>
                  <a:outerShdw blurRad="38100" dist="38100" dir="2700000" algn="tl">
                    <a:srgbClr val="000000">
                      <a:alpha val="43137"/>
                    </a:srgbClr>
                  </a:outerShdw>
                </a:effectLst>
                <a:latin typeface="Century Gothic"/>
              </a:rPr>
              <a:t>94.3%</a:t>
            </a:r>
          </a:p>
        </p:txBody>
      </p:sp>
      <p:sp>
        <p:nvSpPr>
          <p:cNvPr id="578" name="TextBox 577">
            <a:extLst>
              <a:ext uri="{FF2B5EF4-FFF2-40B4-BE49-F238E27FC236}">
                <a16:creationId xmlns:a16="http://schemas.microsoft.com/office/drawing/2014/main" id="{009C64DA-D26A-41C8-97A7-5994252E293B}"/>
              </a:ext>
            </a:extLst>
          </p:cNvPr>
          <p:cNvSpPr txBox="1"/>
          <p:nvPr/>
        </p:nvSpPr>
        <p:spPr>
          <a:xfrm>
            <a:off x="761669" y="41947447"/>
            <a:ext cx="1021663"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50" b="1" dirty="0">
                <a:latin typeface="Century Gothic" panose="020B0502020202020204" pitchFamily="34" charset="0"/>
                <a:ea typeface="Gadugi" panose="020B0502040204020203" pitchFamily="34" charset="0"/>
                <a:cs typeface="Levenim MT"/>
              </a:rPr>
              <a:t>were in paid employment</a:t>
            </a:r>
          </a:p>
        </p:txBody>
      </p:sp>
      <p:sp>
        <p:nvSpPr>
          <p:cNvPr id="593" name="TextBox 592">
            <a:extLst>
              <a:ext uri="{FF2B5EF4-FFF2-40B4-BE49-F238E27FC236}">
                <a16:creationId xmlns:a16="http://schemas.microsoft.com/office/drawing/2014/main" id="{D4D52568-CAC6-4060-95F3-802A18A737EB}"/>
              </a:ext>
            </a:extLst>
          </p:cNvPr>
          <p:cNvSpPr txBox="1"/>
          <p:nvPr/>
        </p:nvSpPr>
        <p:spPr>
          <a:xfrm>
            <a:off x="762586" y="42195301"/>
            <a:ext cx="1021663" cy="2923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50" b="1" dirty="0">
                <a:latin typeface="Century Gothic" panose="020B0502020202020204" pitchFamily="34" charset="0"/>
                <a:ea typeface="Gadugi" panose="020B0502040204020203" pitchFamily="34" charset="0"/>
                <a:cs typeface="Levenim MT"/>
              </a:rPr>
              <a:t>LD clients aged 18-25 who volunteered</a:t>
            </a:r>
          </a:p>
        </p:txBody>
      </p:sp>
      <p:sp>
        <p:nvSpPr>
          <p:cNvPr id="594" name="Rectangle: Rounded Corners 93">
            <a:extLst>
              <a:ext uri="{FF2B5EF4-FFF2-40B4-BE49-F238E27FC236}">
                <a16:creationId xmlns:a16="http://schemas.microsoft.com/office/drawing/2014/main" id="{949FCCF1-27A9-4B05-AA7A-E72A4386E657}"/>
              </a:ext>
            </a:extLst>
          </p:cNvPr>
          <p:cNvSpPr/>
          <p:nvPr/>
        </p:nvSpPr>
        <p:spPr>
          <a:xfrm rot="5400000">
            <a:off x="272351" y="41891110"/>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95" name="Rectangle: Rounded Corners 93">
            <a:extLst>
              <a:ext uri="{FF2B5EF4-FFF2-40B4-BE49-F238E27FC236}">
                <a16:creationId xmlns:a16="http://schemas.microsoft.com/office/drawing/2014/main" id="{06651451-E27A-4533-82B2-5C4C2DB78CFB}"/>
              </a:ext>
            </a:extLst>
          </p:cNvPr>
          <p:cNvSpPr/>
          <p:nvPr/>
        </p:nvSpPr>
        <p:spPr>
          <a:xfrm rot="5400000">
            <a:off x="279420" y="42170111"/>
            <a:ext cx="258420" cy="425189"/>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96" name="TextBox 595">
            <a:extLst>
              <a:ext uri="{FF2B5EF4-FFF2-40B4-BE49-F238E27FC236}">
                <a16:creationId xmlns:a16="http://schemas.microsoft.com/office/drawing/2014/main" id="{A20441E0-A919-4BF3-B558-4A17C0533C24}"/>
              </a:ext>
            </a:extLst>
          </p:cNvPr>
          <p:cNvSpPr txBox="1"/>
          <p:nvPr/>
        </p:nvSpPr>
        <p:spPr>
          <a:xfrm>
            <a:off x="160906" y="41953184"/>
            <a:ext cx="7235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chemeClr val="bg1"/>
                </a:solidFill>
                <a:latin typeface="Century Gothic"/>
              </a:rPr>
              <a:t>4.0%</a:t>
            </a:r>
          </a:p>
        </p:txBody>
      </p:sp>
      <p:sp>
        <p:nvSpPr>
          <p:cNvPr id="597" name="TextBox 596">
            <a:extLst>
              <a:ext uri="{FF2B5EF4-FFF2-40B4-BE49-F238E27FC236}">
                <a16:creationId xmlns:a16="http://schemas.microsoft.com/office/drawing/2014/main" id="{92665807-76A4-4EF4-95EE-C24FDE9A5AFF}"/>
              </a:ext>
            </a:extLst>
          </p:cNvPr>
          <p:cNvSpPr txBox="1"/>
          <p:nvPr/>
        </p:nvSpPr>
        <p:spPr>
          <a:xfrm>
            <a:off x="152845" y="42237604"/>
            <a:ext cx="7235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solidFill>
                  <a:schemeClr val="bg1"/>
                </a:solidFill>
                <a:latin typeface="Century Gothic"/>
              </a:rPr>
              <a:t>6.4%</a:t>
            </a:r>
          </a:p>
        </p:txBody>
      </p:sp>
      <p:sp>
        <p:nvSpPr>
          <p:cNvPr id="11" name="TextBox 10">
            <a:extLst>
              <a:ext uri="{FF2B5EF4-FFF2-40B4-BE49-F238E27FC236}">
                <a16:creationId xmlns:a16="http://schemas.microsoft.com/office/drawing/2014/main" id="{F7B23BB7-A631-4864-8E9E-70FBD7E87FDA}"/>
              </a:ext>
            </a:extLst>
          </p:cNvPr>
          <p:cNvSpPr txBox="1"/>
          <p:nvPr/>
        </p:nvSpPr>
        <p:spPr>
          <a:xfrm>
            <a:off x="5989441" y="44966077"/>
            <a:ext cx="874730" cy="430887"/>
          </a:xfrm>
          <a:prstGeom prst="rect">
            <a:avLst/>
          </a:prstGeom>
          <a:noFill/>
        </p:spPr>
        <p:txBody>
          <a:bodyPr wrap="square" rtlCol="0">
            <a:spAutoFit/>
          </a:bodyPr>
          <a:lstStyle/>
          <a:p>
            <a:r>
              <a:rPr lang="en-GB" sz="550" b="1" u="sng" dirty="0"/>
              <a:t>PREV (APR – MAY 21) </a:t>
            </a:r>
          </a:p>
          <a:p>
            <a:r>
              <a:rPr lang="en-GB" sz="550" b="1" dirty="0"/>
              <a:t>RED (9.00% - 19)</a:t>
            </a:r>
          </a:p>
          <a:p>
            <a:r>
              <a:rPr lang="en-GB" sz="550" b="1" dirty="0"/>
              <a:t>AMBER (33.18% – 70)</a:t>
            </a:r>
          </a:p>
          <a:p>
            <a:r>
              <a:rPr lang="en-GB" sz="550" b="1" dirty="0"/>
              <a:t>GREEN (57.82% - 122)</a:t>
            </a:r>
          </a:p>
        </p:txBody>
      </p:sp>
      <p:sp>
        <p:nvSpPr>
          <p:cNvPr id="606" name="TextBox 605">
            <a:extLst>
              <a:ext uri="{FF2B5EF4-FFF2-40B4-BE49-F238E27FC236}">
                <a16:creationId xmlns:a16="http://schemas.microsoft.com/office/drawing/2014/main" id="{7209AEDD-6834-40BD-8BCF-640219A2EE45}"/>
              </a:ext>
            </a:extLst>
          </p:cNvPr>
          <p:cNvSpPr txBox="1"/>
          <p:nvPr/>
        </p:nvSpPr>
        <p:spPr>
          <a:xfrm>
            <a:off x="3720747" y="46543562"/>
            <a:ext cx="874730" cy="430887"/>
          </a:xfrm>
          <a:prstGeom prst="rect">
            <a:avLst/>
          </a:prstGeom>
          <a:noFill/>
        </p:spPr>
        <p:txBody>
          <a:bodyPr wrap="square" rtlCol="0">
            <a:spAutoFit/>
          </a:bodyPr>
          <a:lstStyle/>
          <a:p>
            <a:r>
              <a:rPr lang="en-GB" sz="550" b="1" u="sng" dirty="0"/>
              <a:t>PREV (APR – MAY 21) </a:t>
            </a:r>
          </a:p>
          <a:p>
            <a:r>
              <a:rPr lang="en-GB" sz="550" b="1" dirty="0"/>
              <a:t>RED (6.22% - 13)</a:t>
            </a:r>
          </a:p>
          <a:p>
            <a:r>
              <a:rPr lang="en-GB" sz="550" b="1" dirty="0"/>
              <a:t>AMBER (25.36% – 53)</a:t>
            </a:r>
          </a:p>
          <a:p>
            <a:r>
              <a:rPr lang="en-GB" sz="550" b="1" dirty="0"/>
              <a:t>GREEN (68.42% - 143)</a:t>
            </a:r>
          </a:p>
        </p:txBody>
      </p:sp>
      <p:sp>
        <p:nvSpPr>
          <p:cNvPr id="607" name="TextBox 606">
            <a:extLst>
              <a:ext uri="{FF2B5EF4-FFF2-40B4-BE49-F238E27FC236}">
                <a16:creationId xmlns:a16="http://schemas.microsoft.com/office/drawing/2014/main" id="{D8DA5BB3-8B4A-4E2D-98E2-730982FFFC1C}"/>
              </a:ext>
            </a:extLst>
          </p:cNvPr>
          <p:cNvSpPr txBox="1"/>
          <p:nvPr/>
        </p:nvSpPr>
        <p:spPr>
          <a:xfrm>
            <a:off x="6030424" y="46528920"/>
            <a:ext cx="874730" cy="430887"/>
          </a:xfrm>
          <a:prstGeom prst="rect">
            <a:avLst/>
          </a:prstGeom>
          <a:noFill/>
        </p:spPr>
        <p:txBody>
          <a:bodyPr wrap="square" rtlCol="0">
            <a:spAutoFit/>
          </a:bodyPr>
          <a:lstStyle/>
          <a:p>
            <a:r>
              <a:rPr lang="en-GB" sz="550" b="1" u="sng" dirty="0"/>
              <a:t>PREV (APR – MAY 21) </a:t>
            </a:r>
          </a:p>
          <a:p>
            <a:r>
              <a:rPr lang="en-GB" sz="550" b="1" dirty="0"/>
              <a:t>RED (4.76% - 10)</a:t>
            </a:r>
          </a:p>
          <a:p>
            <a:r>
              <a:rPr lang="en-GB" sz="550" b="1" dirty="0"/>
              <a:t>AMBER (27.62% – 58)</a:t>
            </a:r>
          </a:p>
          <a:p>
            <a:r>
              <a:rPr lang="en-GB" sz="550" b="1" dirty="0"/>
              <a:t>GREEN (67.62% - 142)</a:t>
            </a:r>
          </a:p>
        </p:txBody>
      </p:sp>
      <p:sp>
        <p:nvSpPr>
          <p:cNvPr id="415" name="TextBox 414">
            <a:extLst>
              <a:ext uri="{FF2B5EF4-FFF2-40B4-BE49-F238E27FC236}">
                <a16:creationId xmlns:a16="http://schemas.microsoft.com/office/drawing/2014/main" id="{6B87FD53-5867-4C6D-9709-F9D0927CA5C2}"/>
              </a:ext>
            </a:extLst>
          </p:cNvPr>
          <p:cNvSpPr txBox="1"/>
          <p:nvPr/>
        </p:nvSpPr>
        <p:spPr>
          <a:xfrm>
            <a:off x="2472244" y="48325623"/>
            <a:ext cx="1481894" cy="353943"/>
          </a:xfrm>
          <a:prstGeom prst="rect">
            <a:avLst/>
          </a:prstGeom>
          <a:noFill/>
        </p:spPr>
        <p:txBody>
          <a:bodyPr wrap="square" rtlCol="0">
            <a:spAutoFit/>
          </a:bodyPr>
          <a:lstStyle/>
          <a:p>
            <a:pPr algn="ctr"/>
            <a:r>
              <a:rPr lang="en-GB" sz="850" b="1" dirty="0">
                <a:solidFill>
                  <a:schemeClr val="bg1"/>
                </a:solidFill>
                <a:effectLst>
                  <a:outerShdw blurRad="38100" dist="38100" dir="2700000" algn="tl">
                    <a:srgbClr val="000000">
                      <a:alpha val="43137"/>
                    </a:srgbClr>
                  </a:outerShdw>
                </a:effectLst>
                <a:latin typeface="Century Gothic" panose="020B0502020202020204" pitchFamily="34" charset="0"/>
              </a:rPr>
              <a:t>I can manage the ups and downs of life</a:t>
            </a:r>
          </a:p>
        </p:txBody>
      </p:sp>
      <p:sp>
        <p:nvSpPr>
          <p:cNvPr id="608" name="TextBox 607">
            <a:extLst>
              <a:ext uri="{FF2B5EF4-FFF2-40B4-BE49-F238E27FC236}">
                <a16:creationId xmlns:a16="http://schemas.microsoft.com/office/drawing/2014/main" id="{7D247553-2B87-4C40-8098-AABD124CB87F}"/>
              </a:ext>
            </a:extLst>
          </p:cNvPr>
          <p:cNvSpPr txBox="1"/>
          <p:nvPr/>
        </p:nvSpPr>
        <p:spPr>
          <a:xfrm>
            <a:off x="3759299" y="48356359"/>
            <a:ext cx="874730" cy="430887"/>
          </a:xfrm>
          <a:prstGeom prst="rect">
            <a:avLst/>
          </a:prstGeom>
          <a:noFill/>
        </p:spPr>
        <p:txBody>
          <a:bodyPr wrap="square" rtlCol="0">
            <a:spAutoFit/>
          </a:bodyPr>
          <a:lstStyle/>
          <a:p>
            <a:r>
              <a:rPr lang="en-GB" sz="550" b="1" u="sng" dirty="0"/>
              <a:t>PREV (APR – MAY 21)  </a:t>
            </a:r>
          </a:p>
          <a:p>
            <a:r>
              <a:rPr lang="en-GB" sz="550" b="1" dirty="0"/>
              <a:t>RED (15.79% -33)</a:t>
            </a:r>
          </a:p>
          <a:p>
            <a:r>
              <a:rPr lang="en-GB" sz="550" b="1" dirty="0"/>
              <a:t>AMBER (47.37% – 47)</a:t>
            </a:r>
          </a:p>
          <a:p>
            <a:r>
              <a:rPr lang="en-GB" sz="550" b="1" dirty="0"/>
              <a:t>GREEN (36.84% - 77)</a:t>
            </a:r>
          </a:p>
        </p:txBody>
      </p:sp>
      <p:sp>
        <p:nvSpPr>
          <p:cNvPr id="609" name="TextBox 608">
            <a:extLst>
              <a:ext uri="{FF2B5EF4-FFF2-40B4-BE49-F238E27FC236}">
                <a16:creationId xmlns:a16="http://schemas.microsoft.com/office/drawing/2014/main" id="{933140D5-F599-442D-B273-711A85367297}"/>
              </a:ext>
            </a:extLst>
          </p:cNvPr>
          <p:cNvSpPr txBox="1"/>
          <p:nvPr/>
        </p:nvSpPr>
        <p:spPr>
          <a:xfrm>
            <a:off x="6019387" y="48340993"/>
            <a:ext cx="874730" cy="346249"/>
          </a:xfrm>
          <a:prstGeom prst="rect">
            <a:avLst/>
          </a:prstGeom>
          <a:noFill/>
        </p:spPr>
        <p:txBody>
          <a:bodyPr wrap="square" rtlCol="0">
            <a:spAutoFit/>
          </a:bodyPr>
          <a:lstStyle/>
          <a:p>
            <a:r>
              <a:rPr lang="en-GB" sz="550" b="1" u="sng" dirty="0"/>
              <a:t>PREV (APR – MAY 21)  </a:t>
            </a:r>
          </a:p>
          <a:p>
            <a:r>
              <a:rPr lang="en-GB" sz="550" b="1" dirty="0"/>
              <a:t>RED (2.86% – 6)</a:t>
            </a:r>
          </a:p>
          <a:p>
            <a:r>
              <a:rPr lang="en-GB" sz="550" b="1" dirty="0"/>
              <a:t>GREEN (88.10% - 185)</a:t>
            </a:r>
          </a:p>
        </p:txBody>
      </p:sp>
      <p:sp>
        <p:nvSpPr>
          <p:cNvPr id="446" name="TextBox 445">
            <a:extLst>
              <a:ext uri="{FF2B5EF4-FFF2-40B4-BE49-F238E27FC236}">
                <a16:creationId xmlns:a16="http://schemas.microsoft.com/office/drawing/2014/main" id="{A7E64CA8-6352-409D-A43F-B38D934B40AB}"/>
              </a:ext>
            </a:extLst>
          </p:cNvPr>
          <p:cNvSpPr txBox="1"/>
          <p:nvPr/>
        </p:nvSpPr>
        <p:spPr>
          <a:xfrm>
            <a:off x="5625352" y="10931710"/>
            <a:ext cx="128837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Y12 &amp; Y13 EHCP young people who are NEET or whose destination is unknown </a:t>
            </a:r>
            <a:r>
              <a:rPr lang="en-US" sz="500" b="1" dirty="0">
                <a:latin typeface="Century Gothic" panose="020B0502020202020204" pitchFamily="34" charset="0"/>
                <a:cs typeface="Levenim MT"/>
              </a:rPr>
              <a:t>(June 2022)</a:t>
            </a:r>
            <a:endParaRPr lang="en-US" sz="800" b="1" dirty="0">
              <a:latin typeface="Century Gothic" panose="020B0502020202020204" pitchFamily="34" charset="0"/>
              <a:cs typeface="Levenim MT"/>
            </a:endParaRPr>
          </a:p>
        </p:txBody>
      </p:sp>
      <p:sp>
        <p:nvSpPr>
          <p:cNvPr id="450" name="TextBox 449">
            <a:extLst>
              <a:ext uri="{FF2B5EF4-FFF2-40B4-BE49-F238E27FC236}">
                <a16:creationId xmlns:a16="http://schemas.microsoft.com/office/drawing/2014/main" id="{E1695FF7-FE9F-4A15-97C5-C330E19D206C}"/>
              </a:ext>
            </a:extLst>
          </p:cNvPr>
          <p:cNvSpPr txBox="1"/>
          <p:nvPr/>
        </p:nvSpPr>
        <p:spPr>
          <a:xfrm>
            <a:off x="5018325" y="10954381"/>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solidFill>
                  <a:srgbClr val="C00000"/>
                </a:solidFill>
                <a:latin typeface="Century Gothic"/>
              </a:rPr>
              <a:t>14.1%</a:t>
            </a:r>
            <a:endParaRPr lang="en-US" dirty="0">
              <a:solidFill>
                <a:srgbClr val="C00000"/>
              </a:solidFill>
              <a:latin typeface="Century Gothic"/>
              <a:cs typeface="Calibri"/>
            </a:endParaRPr>
          </a:p>
        </p:txBody>
      </p:sp>
      <p:sp>
        <p:nvSpPr>
          <p:cNvPr id="518" name="TextBox 517">
            <a:extLst>
              <a:ext uri="{FF2B5EF4-FFF2-40B4-BE49-F238E27FC236}">
                <a16:creationId xmlns:a16="http://schemas.microsoft.com/office/drawing/2014/main" id="{A42FE57D-5C0B-4071-BBFD-D0242ACCA0BA}"/>
              </a:ext>
            </a:extLst>
          </p:cNvPr>
          <p:cNvSpPr txBox="1"/>
          <p:nvPr/>
        </p:nvSpPr>
        <p:spPr>
          <a:xfrm>
            <a:off x="1695613" y="10967693"/>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latin typeface="Century Gothic" panose="020B0502020202020204" pitchFamily="34" charset="0"/>
              </a:rPr>
              <a:t>9.4%</a:t>
            </a:r>
          </a:p>
        </p:txBody>
      </p:sp>
      <p:sp>
        <p:nvSpPr>
          <p:cNvPr id="563" name="TextBox 562">
            <a:extLst>
              <a:ext uri="{FF2B5EF4-FFF2-40B4-BE49-F238E27FC236}">
                <a16:creationId xmlns:a16="http://schemas.microsoft.com/office/drawing/2014/main" id="{E3369104-A8DD-4E58-9AA5-4BC035924245}"/>
              </a:ext>
            </a:extLst>
          </p:cNvPr>
          <p:cNvSpPr txBox="1"/>
          <p:nvPr/>
        </p:nvSpPr>
        <p:spPr>
          <a:xfrm>
            <a:off x="2194525" y="10939360"/>
            <a:ext cx="1218182"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latin typeface="Century Gothic" panose="020B0502020202020204" pitchFamily="34" charset="0"/>
                <a:cs typeface="Levenim MT"/>
              </a:rPr>
              <a:t>Y12 &amp; Y13 EHCP young people who are NEET or whose destination is unknown </a:t>
            </a:r>
            <a:r>
              <a:rPr lang="en-US" sz="500" b="1" dirty="0">
                <a:latin typeface="Century Gothic" panose="020B0502020202020204" pitchFamily="34" charset="0"/>
                <a:cs typeface="Levenim MT"/>
              </a:rPr>
              <a:t>(June 2019)</a:t>
            </a:r>
            <a:endParaRPr lang="en-US" sz="800" b="1" dirty="0">
              <a:latin typeface="Century Gothic" panose="020B0502020202020204" pitchFamily="34" charset="0"/>
              <a:cs typeface="Levenim MT"/>
            </a:endParaRPr>
          </a:p>
        </p:txBody>
      </p:sp>
      <p:sp>
        <p:nvSpPr>
          <p:cNvPr id="564" name="Rectangle 563">
            <a:extLst>
              <a:ext uri="{FF2B5EF4-FFF2-40B4-BE49-F238E27FC236}">
                <a16:creationId xmlns:a16="http://schemas.microsoft.com/office/drawing/2014/main" id="{644030F8-5E13-4270-928E-1735E8D66FAF}"/>
              </a:ext>
            </a:extLst>
          </p:cNvPr>
          <p:cNvSpPr/>
          <p:nvPr/>
        </p:nvSpPr>
        <p:spPr>
          <a:xfrm>
            <a:off x="3479382" y="16215719"/>
            <a:ext cx="3312946" cy="21544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1" u="none" strike="noStrike" kern="1200" cap="none" spc="0" normalizeH="0" baseline="0" noProof="0" dirty="0">
                <a:ln>
                  <a:noFill/>
                </a:ln>
                <a:solidFill>
                  <a:srgbClr val="4472C4">
                    <a:lumMod val="75000"/>
                  </a:srgbClr>
                </a:solidFill>
                <a:effectLst/>
                <a:uLnTx/>
                <a:uFillTx/>
                <a:latin typeface="Century Gothic" panose="020B0502020202020204" pitchFamily="34" charset="0"/>
                <a:ea typeface="+mn-ea"/>
                <a:cs typeface="+mn-cs"/>
              </a:rPr>
              <a:t>*</a:t>
            </a:r>
            <a:r>
              <a:rPr kumimoji="0" lang="en-US" sz="600" b="1" i="1" u="none" strike="noStrike" kern="1200" cap="none" spc="0" normalizeH="0" baseline="0" noProof="0" dirty="0">
                <a:ln>
                  <a:noFill/>
                </a:ln>
                <a:solidFill>
                  <a:srgbClr val="0070C0"/>
                </a:solidFill>
                <a:effectLst/>
                <a:uLnTx/>
                <a:uFillTx/>
                <a:latin typeface="Century Gothic" panose="020B0502020202020204" pitchFamily="34" charset="0"/>
                <a:ea typeface="+mn-ea"/>
                <a:cs typeface="+mn-cs"/>
              </a:rPr>
              <a:t>To be updated when the complete 2021/22 school year data set is available</a:t>
            </a:r>
            <a:endParaRPr kumimoji="0" lang="en-GB" sz="600" b="1" i="1" u="none" strike="noStrike" kern="1200" cap="none" spc="0" normalizeH="0" baseline="0" noProof="0" dirty="0">
              <a:ln>
                <a:noFill/>
              </a:ln>
              <a:solidFill>
                <a:srgbClr val="0070C0"/>
              </a:solidFill>
              <a:effectLst/>
              <a:uLnTx/>
              <a:uFillTx/>
              <a:latin typeface="Century Gothic" panose="020B0502020202020204" pitchFamily="34" charset="0"/>
              <a:ea typeface="+mn-ea"/>
              <a:cs typeface="+mn-cs"/>
            </a:endParaRPr>
          </a:p>
        </p:txBody>
      </p:sp>
      <p:sp>
        <p:nvSpPr>
          <p:cNvPr id="466" name="TextBox 465">
            <a:extLst>
              <a:ext uri="{FF2B5EF4-FFF2-40B4-BE49-F238E27FC236}">
                <a16:creationId xmlns:a16="http://schemas.microsoft.com/office/drawing/2014/main" id="{9D3A184E-739D-463C-A6E8-3AA7B2AB7CDF}"/>
              </a:ext>
            </a:extLst>
          </p:cNvPr>
          <p:cNvSpPr txBox="1"/>
          <p:nvPr/>
        </p:nvSpPr>
        <p:spPr>
          <a:xfrm>
            <a:off x="2255909" y="512281"/>
            <a:ext cx="2540905" cy="246221"/>
          </a:xfrm>
          <a:prstGeom prst="rect">
            <a:avLst/>
          </a:prstGeom>
          <a:noFill/>
        </p:spPr>
        <p:txBody>
          <a:bodyPr wrap="square" rtlCol="0">
            <a:spAutoFit/>
          </a:bodyPr>
          <a:lstStyle/>
          <a:p>
            <a:pPr algn="ctr"/>
            <a:r>
              <a:rPr lang="en-GB" sz="1000" b="1" dirty="0">
                <a:latin typeface="Century Gothic" panose="020B0502020202020204" pitchFamily="34" charset="0"/>
              </a:rPr>
              <a:t>UPDATED: MAY 2023</a:t>
            </a:r>
          </a:p>
        </p:txBody>
      </p:sp>
      <p:sp>
        <p:nvSpPr>
          <p:cNvPr id="467" name="TextBox 466">
            <a:extLst>
              <a:ext uri="{FF2B5EF4-FFF2-40B4-BE49-F238E27FC236}">
                <a16:creationId xmlns:a16="http://schemas.microsoft.com/office/drawing/2014/main" id="{65D5A627-37F2-4040-A015-0865B39DBA55}"/>
              </a:ext>
            </a:extLst>
          </p:cNvPr>
          <p:cNvSpPr txBox="1"/>
          <p:nvPr/>
        </p:nvSpPr>
        <p:spPr>
          <a:xfrm>
            <a:off x="343937" y="41815595"/>
            <a:ext cx="2886692"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800" b="1" dirty="0">
                <a:solidFill>
                  <a:srgbClr val="000000"/>
                </a:solidFill>
                <a:latin typeface="Century Gothic" panose="020B0502020202020204" pitchFamily="34" charset="0"/>
                <a:cs typeface="Levenim MT"/>
              </a:rPr>
              <a:t>Clients with a Learning Disability aged 18-25:</a:t>
            </a:r>
          </a:p>
        </p:txBody>
      </p:sp>
      <p:sp>
        <p:nvSpPr>
          <p:cNvPr id="471" name="TextBox 470">
            <a:extLst>
              <a:ext uri="{FF2B5EF4-FFF2-40B4-BE49-F238E27FC236}">
                <a16:creationId xmlns:a16="http://schemas.microsoft.com/office/drawing/2014/main" id="{066B6D35-B8EA-455B-BB5B-8CD8EEE43054}"/>
              </a:ext>
            </a:extLst>
          </p:cNvPr>
          <p:cNvSpPr txBox="1"/>
          <p:nvPr/>
        </p:nvSpPr>
        <p:spPr>
          <a:xfrm>
            <a:off x="3743308" y="41802800"/>
            <a:ext cx="2886692"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800" b="1" dirty="0">
                <a:solidFill>
                  <a:srgbClr val="000000"/>
                </a:solidFill>
                <a:latin typeface="Century Gothic" panose="020B0502020202020204" pitchFamily="34" charset="0"/>
                <a:cs typeface="Levenim MT"/>
              </a:rPr>
              <a:t>Clients with a Learning Disability aged 18-25:</a:t>
            </a:r>
          </a:p>
        </p:txBody>
      </p:sp>
      <p:sp>
        <p:nvSpPr>
          <p:cNvPr id="474" name="TextBox 473">
            <a:extLst>
              <a:ext uri="{FF2B5EF4-FFF2-40B4-BE49-F238E27FC236}">
                <a16:creationId xmlns:a16="http://schemas.microsoft.com/office/drawing/2014/main" id="{F5B5E982-4EF1-4EDB-BA3B-42B734057A8A}"/>
              </a:ext>
            </a:extLst>
          </p:cNvPr>
          <p:cNvSpPr txBox="1"/>
          <p:nvPr/>
        </p:nvSpPr>
        <p:spPr>
          <a:xfrm>
            <a:off x="3689075" y="42587826"/>
            <a:ext cx="2886692"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800" b="1" dirty="0">
                <a:solidFill>
                  <a:srgbClr val="000000"/>
                </a:solidFill>
                <a:latin typeface="Century Gothic" panose="020B0502020202020204" pitchFamily="34" charset="0"/>
                <a:cs typeface="Levenim MT"/>
              </a:rPr>
              <a:t>Clients with a Physical Disability aged 18-25 :</a:t>
            </a:r>
          </a:p>
        </p:txBody>
      </p:sp>
      <p:sp>
        <p:nvSpPr>
          <p:cNvPr id="537" name="TextBox 536">
            <a:extLst>
              <a:ext uri="{FF2B5EF4-FFF2-40B4-BE49-F238E27FC236}">
                <a16:creationId xmlns:a16="http://schemas.microsoft.com/office/drawing/2014/main" id="{442CFA26-77CB-4333-B491-C3656C8777F6}"/>
              </a:ext>
            </a:extLst>
          </p:cNvPr>
          <p:cNvSpPr txBox="1"/>
          <p:nvPr/>
        </p:nvSpPr>
        <p:spPr>
          <a:xfrm>
            <a:off x="3688301" y="43303489"/>
            <a:ext cx="2886692"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b="1" dirty="0">
                <a:solidFill>
                  <a:srgbClr val="000000"/>
                </a:solidFill>
                <a:latin typeface="Century Gothic" panose="020B0502020202020204" pitchFamily="34" charset="0"/>
                <a:cs typeface="Levenim MT"/>
              </a:rPr>
              <a:t>Clients with a Mental Health difficulty aged 18-25 :</a:t>
            </a:r>
          </a:p>
        </p:txBody>
      </p:sp>
      <p:pic>
        <p:nvPicPr>
          <p:cNvPr id="432" name="Picture 2">
            <a:extLst>
              <a:ext uri="{FF2B5EF4-FFF2-40B4-BE49-F238E27FC236}">
                <a16:creationId xmlns:a16="http://schemas.microsoft.com/office/drawing/2014/main" id="{028E04B2-A2B2-49F9-B2DE-0D68DE9BB69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6749" y="1659878"/>
            <a:ext cx="2952772" cy="89017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33" name="Table 21">
            <a:extLst>
              <a:ext uri="{FF2B5EF4-FFF2-40B4-BE49-F238E27FC236}">
                <a16:creationId xmlns:a16="http://schemas.microsoft.com/office/drawing/2014/main" id="{30CC417E-F4F9-4D0F-ADF3-F8CF91F3F7D4}"/>
              </a:ext>
            </a:extLst>
          </p:cNvPr>
          <p:cNvGraphicFramePr>
            <a:graphicFrameLocks noGrp="1"/>
          </p:cNvGraphicFramePr>
          <p:nvPr>
            <p:extLst>
              <p:ext uri="{D42A27DB-BD31-4B8C-83A1-F6EECF244321}">
                <p14:modId xmlns:p14="http://schemas.microsoft.com/office/powerpoint/2010/main" val="3979256856"/>
              </p:ext>
            </p:extLst>
          </p:nvPr>
        </p:nvGraphicFramePr>
        <p:xfrm>
          <a:off x="3245991" y="1689352"/>
          <a:ext cx="3209852" cy="803251"/>
        </p:xfrm>
        <a:graphic>
          <a:graphicData uri="http://schemas.openxmlformats.org/drawingml/2006/table">
            <a:tbl>
              <a:tblPr firstRow="1" bandRow="1">
                <a:tableStyleId>{5C22544A-7EE6-4342-B048-85BDC9FD1C3A}</a:tableStyleId>
              </a:tblPr>
              <a:tblGrid>
                <a:gridCol w="1604926">
                  <a:extLst>
                    <a:ext uri="{9D8B030D-6E8A-4147-A177-3AD203B41FA5}">
                      <a16:colId xmlns:a16="http://schemas.microsoft.com/office/drawing/2014/main" val="2757651580"/>
                    </a:ext>
                  </a:extLst>
                </a:gridCol>
                <a:gridCol w="1604926">
                  <a:extLst>
                    <a:ext uri="{9D8B030D-6E8A-4147-A177-3AD203B41FA5}">
                      <a16:colId xmlns:a16="http://schemas.microsoft.com/office/drawing/2014/main" val="1752605642"/>
                    </a:ext>
                  </a:extLst>
                </a:gridCol>
              </a:tblGrid>
              <a:tr h="803251">
                <a:tc>
                  <a:txBody>
                    <a:bodyPr/>
                    <a:lstStyle/>
                    <a:p>
                      <a:r>
                        <a:rPr lang="en-GB" dirty="0">
                          <a:solidFill>
                            <a:sysClr val="windowText" lastClr="000000"/>
                          </a:solidFill>
                        </a:rPr>
                        <a:t>Total Number of learners receiving SEN Support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dirty="0">
                          <a:solidFill>
                            <a:schemeClr val="tx1"/>
                          </a:solidFill>
                        </a:rPr>
                        <a:t>6,168</a:t>
                      </a:r>
                    </a:p>
                    <a:p>
                      <a:pPr algn="ctr"/>
                      <a:endParaRPr lang="en-GB"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26568172"/>
                  </a:ext>
                </a:extLst>
              </a:tr>
            </a:tbl>
          </a:graphicData>
        </a:graphic>
      </p:graphicFrame>
      <p:pic>
        <p:nvPicPr>
          <p:cNvPr id="448" name="Picture 447" descr="Chart, bar chart&#10;&#10;Description automatically generated">
            <a:extLst>
              <a:ext uri="{FF2B5EF4-FFF2-40B4-BE49-F238E27FC236}">
                <a16:creationId xmlns:a16="http://schemas.microsoft.com/office/drawing/2014/main" id="{1A721C02-B7AD-4257-B946-7A449717B60E}"/>
              </a:ext>
            </a:extLst>
          </p:cNvPr>
          <p:cNvPicPr>
            <a:picLocks noChangeAspect="1"/>
          </p:cNvPicPr>
          <p:nvPr/>
        </p:nvPicPr>
        <p:blipFill rotWithShape="1">
          <a:blip r:embed="rId16" cstate="print">
            <a:extLst>
              <a:ext uri="{28A0092B-C50C-407E-A947-70E740481C1C}">
                <a14:useLocalDpi xmlns:a14="http://schemas.microsoft.com/office/drawing/2010/main" val="0"/>
              </a:ext>
            </a:extLst>
          </a:blip>
          <a:srcRect r="22891"/>
          <a:stretch/>
        </p:blipFill>
        <p:spPr>
          <a:xfrm>
            <a:off x="163428" y="5344829"/>
            <a:ext cx="2512404" cy="2588018"/>
          </a:xfrm>
          <a:prstGeom prst="rect">
            <a:avLst/>
          </a:prstGeom>
        </p:spPr>
      </p:pic>
      <p:pic>
        <p:nvPicPr>
          <p:cNvPr id="459" name="Picture 458" descr="Graphical user interface, text, application&#10;&#10;Description automatically generated">
            <a:extLst>
              <a:ext uri="{FF2B5EF4-FFF2-40B4-BE49-F238E27FC236}">
                <a16:creationId xmlns:a16="http://schemas.microsoft.com/office/drawing/2014/main" id="{57CB5054-2A26-4DF5-8DEB-DFDF6451890A}"/>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2742975" y="5404414"/>
            <a:ext cx="1600339" cy="693480"/>
          </a:xfrm>
          <a:prstGeom prst="rect">
            <a:avLst/>
          </a:prstGeom>
        </p:spPr>
      </p:pic>
      <p:pic>
        <p:nvPicPr>
          <p:cNvPr id="462" name="Picture 461" descr="Chart, bar chart&#10;&#10;Description automatically generated">
            <a:extLst>
              <a:ext uri="{FF2B5EF4-FFF2-40B4-BE49-F238E27FC236}">
                <a16:creationId xmlns:a16="http://schemas.microsoft.com/office/drawing/2014/main" id="{8D4F5B79-A048-4043-80DB-F1827CE03225}"/>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75498" y="2625929"/>
            <a:ext cx="3476892" cy="2669446"/>
          </a:xfrm>
          <a:prstGeom prst="rect">
            <a:avLst/>
          </a:prstGeom>
        </p:spPr>
      </p:pic>
      <p:pic>
        <p:nvPicPr>
          <p:cNvPr id="464" name="Picture 463" descr="Graphical user interface, text, application&#10;&#10;Description automatically generated">
            <a:extLst>
              <a:ext uri="{FF2B5EF4-FFF2-40B4-BE49-F238E27FC236}">
                <a16:creationId xmlns:a16="http://schemas.microsoft.com/office/drawing/2014/main" id="{52BD23E3-482D-437F-B401-CD482A0E3E2C}"/>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93608" y="2681236"/>
            <a:ext cx="1562235" cy="617273"/>
          </a:xfrm>
          <a:prstGeom prst="rect">
            <a:avLst/>
          </a:prstGeom>
        </p:spPr>
      </p:pic>
      <p:sp>
        <p:nvSpPr>
          <p:cNvPr id="497" name="Rectangle 496">
            <a:extLst>
              <a:ext uri="{FF2B5EF4-FFF2-40B4-BE49-F238E27FC236}">
                <a16:creationId xmlns:a16="http://schemas.microsoft.com/office/drawing/2014/main" id="{E18236FB-CC6B-414A-B591-04E19AC24E86}"/>
              </a:ext>
            </a:extLst>
          </p:cNvPr>
          <p:cNvSpPr/>
          <p:nvPr/>
        </p:nvSpPr>
        <p:spPr>
          <a:xfrm>
            <a:off x="1835532" y="1711618"/>
            <a:ext cx="1068684" cy="45461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b="1" dirty="0"/>
              <a:t>2,721</a:t>
            </a:r>
          </a:p>
        </p:txBody>
      </p:sp>
      <p:sp>
        <p:nvSpPr>
          <p:cNvPr id="516" name="TextBox 515">
            <a:extLst>
              <a:ext uri="{FF2B5EF4-FFF2-40B4-BE49-F238E27FC236}">
                <a16:creationId xmlns:a16="http://schemas.microsoft.com/office/drawing/2014/main" id="{D2A92721-154B-4B5E-BBE8-858A213E8CF5}"/>
              </a:ext>
            </a:extLst>
          </p:cNvPr>
          <p:cNvSpPr txBox="1"/>
          <p:nvPr/>
        </p:nvSpPr>
        <p:spPr>
          <a:xfrm>
            <a:off x="4334660" y="1373461"/>
            <a:ext cx="144285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800" b="1" dirty="0">
                <a:latin typeface="Century Gothic" panose="020B0502020202020204" pitchFamily="34" charset="0"/>
              </a:rPr>
              <a:t>(Updated to March 2022)</a:t>
            </a:r>
          </a:p>
        </p:txBody>
      </p:sp>
      <p:sp>
        <p:nvSpPr>
          <p:cNvPr id="547" name="Rectangle 546">
            <a:extLst>
              <a:ext uri="{FF2B5EF4-FFF2-40B4-BE49-F238E27FC236}">
                <a16:creationId xmlns:a16="http://schemas.microsoft.com/office/drawing/2014/main" id="{9C29B179-D896-4DC8-8D99-92F9A5A9487B}"/>
              </a:ext>
            </a:extLst>
          </p:cNvPr>
          <p:cNvSpPr/>
          <p:nvPr/>
        </p:nvSpPr>
        <p:spPr>
          <a:xfrm>
            <a:off x="1822097" y="2187437"/>
            <a:ext cx="1068684" cy="19089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900" b="1" dirty="0">
                <a:solidFill>
                  <a:srgbClr val="00B0F0"/>
                </a:solidFill>
              </a:rPr>
              <a:t>PREV - 2,446 </a:t>
            </a:r>
          </a:p>
          <a:p>
            <a:pPr algn="ctr"/>
            <a:r>
              <a:rPr lang="en-GB" sz="600" b="1" dirty="0">
                <a:solidFill>
                  <a:srgbClr val="00B0F0"/>
                </a:solidFill>
              </a:rPr>
              <a:t>(Apr 21)</a:t>
            </a:r>
            <a:endParaRPr lang="en-GB" sz="900" b="1" dirty="0">
              <a:solidFill>
                <a:srgbClr val="00B0F0"/>
              </a:solidFill>
            </a:endParaRPr>
          </a:p>
        </p:txBody>
      </p:sp>
      <p:sp>
        <p:nvSpPr>
          <p:cNvPr id="560" name="Rectangle 559">
            <a:extLst>
              <a:ext uri="{FF2B5EF4-FFF2-40B4-BE49-F238E27FC236}">
                <a16:creationId xmlns:a16="http://schemas.microsoft.com/office/drawing/2014/main" id="{8F1653D8-C730-4368-8370-D30739B9E523}"/>
              </a:ext>
            </a:extLst>
          </p:cNvPr>
          <p:cNvSpPr/>
          <p:nvPr/>
        </p:nvSpPr>
        <p:spPr>
          <a:xfrm>
            <a:off x="5139804" y="2253376"/>
            <a:ext cx="1068684" cy="19089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900" b="1" dirty="0">
                <a:solidFill>
                  <a:srgbClr val="00B0F0"/>
                </a:solidFill>
              </a:rPr>
              <a:t>PREV – 5,198</a:t>
            </a:r>
          </a:p>
          <a:p>
            <a:pPr algn="ctr"/>
            <a:r>
              <a:rPr lang="en-GB" sz="600" b="1" dirty="0">
                <a:solidFill>
                  <a:srgbClr val="00B0F0"/>
                </a:solidFill>
              </a:rPr>
              <a:t>(Apr 21)</a:t>
            </a:r>
          </a:p>
        </p:txBody>
      </p:sp>
      <p:sp>
        <p:nvSpPr>
          <p:cNvPr id="565" name="Rectangle 564">
            <a:extLst>
              <a:ext uri="{FF2B5EF4-FFF2-40B4-BE49-F238E27FC236}">
                <a16:creationId xmlns:a16="http://schemas.microsoft.com/office/drawing/2014/main" id="{435F3247-9F20-4FE9-8DD7-45C77413198A}"/>
              </a:ext>
            </a:extLst>
          </p:cNvPr>
          <p:cNvSpPr/>
          <p:nvPr/>
        </p:nvSpPr>
        <p:spPr>
          <a:xfrm>
            <a:off x="14588" y="1334948"/>
            <a:ext cx="6853338" cy="7110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3" name="TextBox 602">
            <a:extLst>
              <a:ext uri="{FF2B5EF4-FFF2-40B4-BE49-F238E27FC236}">
                <a16:creationId xmlns:a16="http://schemas.microsoft.com/office/drawing/2014/main" id="{F1ADEFD8-21BE-4287-95B3-210B698B9C31}"/>
              </a:ext>
            </a:extLst>
          </p:cNvPr>
          <p:cNvSpPr txBox="1"/>
          <p:nvPr/>
        </p:nvSpPr>
        <p:spPr>
          <a:xfrm>
            <a:off x="683515" y="23201833"/>
            <a:ext cx="5528913" cy="307777"/>
          </a:xfrm>
          <a:prstGeom prst="rect">
            <a:avLst/>
          </a:prstGeom>
          <a:noFill/>
        </p:spPr>
        <p:txBody>
          <a:bodyPr wrap="square" rtlCol="0">
            <a:spAutoFit/>
          </a:bodyPr>
          <a:lstStyle/>
          <a:p>
            <a:pPr algn="ctr"/>
            <a:r>
              <a:rPr lang="en-US" sz="1400" b="1">
                <a:latin typeface="Levenim MT" panose="020B0604020202020204" pitchFamily="2" charset="-79"/>
                <a:cs typeface="Levenim MT" panose="020B0604020202020204" pitchFamily="2" charset="-79"/>
              </a:rPr>
              <a:t>Early Help Episodes Ending</a:t>
            </a:r>
            <a:endParaRPr lang="en-GB" sz="1000" b="1">
              <a:latin typeface="Levenim MT" panose="020B0604020202020204" pitchFamily="2" charset="-79"/>
              <a:cs typeface="Levenim MT" panose="020B0604020202020204" pitchFamily="2" charset="-79"/>
            </a:endParaRPr>
          </a:p>
        </p:txBody>
      </p:sp>
      <p:sp>
        <p:nvSpPr>
          <p:cNvPr id="604" name="TextBox 603">
            <a:extLst>
              <a:ext uri="{FF2B5EF4-FFF2-40B4-BE49-F238E27FC236}">
                <a16:creationId xmlns:a16="http://schemas.microsoft.com/office/drawing/2014/main" id="{57192158-7843-4287-8006-BB37E14C277B}"/>
              </a:ext>
            </a:extLst>
          </p:cNvPr>
          <p:cNvSpPr txBox="1"/>
          <p:nvPr/>
        </p:nvSpPr>
        <p:spPr>
          <a:xfrm>
            <a:off x="218539" y="23404354"/>
            <a:ext cx="6328914" cy="707886"/>
          </a:xfrm>
          <a:prstGeom prst="rect">
            <a:avLst/>
          </a:prstGeom>
          <a:noFill/>
        </p:spPr>
        <p:txBody>
          <a:bodyPr wrap="square" lIns="91440" tIns="45720" rIns="91440" bIns="45720" rtlCol="0" anchor="t">
            <a:spAutoFit/>
          </a:bodyPr>
          <a:lstStyle/>
          <a:p>
            <a:pPr algn="ctr"/>
            <a:r>
              <a:rPr lang="en-US" sz="800" b="1" dirty="0">
                <a:latin typeface="Century Gothic" panose="020B0502020202020204" pitchFamily="34" charset="0"/>
              </a:rPr>
              <a:t>When comparing the data for Early Help involvements that were completed successfully, or otherwise, the results are better for children with an EHCP than those who don’t (85% successful with, 76% without).  The data for those with identified SEN Support needs are slightly lower (73% successful with, 78% without).  This data indicates that those with SEND are not being left behind their peers as the figure for all children and families was 75% for the 2021/22 year.</a:t>
            </a:r>
            <a:endParaRPr lang="en-US" sz="800" b="1" dirty="0">
              <a:latin typeface="Century Gothic" panose="020B0502020202020204" pitchFamily="34" charset="0"/>
              <a:ea typeface="+mn-lt"/>
              <a:cs typeface="+mn-lt"/>
            </a:endParaRPr>
          </a:p>
          <a:p>
            <a:pPr algn="ctr"/>
            <a:endParaRPr lang="en-US" sz="800" b="1" dirty="0">
              <a:latin typeface="Century Gothic" panose="020B0502020202020204" pitchFamily="34" charset="0"/>
            </a:endParaRPr>
          </a:p>
        </p:txBody>
      </p:sp>
      <p:sp>
        <p:nvSpPr>
          <p:cNvPr id="605" name="Rectangle 604">
            <a:extLst>
              <a:ext uri="{FF2B5EF4-FFF2-40B4-BE49-F238E27FC236}">
                <a16:creationId xmlns:a16="http://schemas.microsoft.com/office/drawing/2014/main" id="{CFBBEDA6-A7F9-41EC-8009-21DC7E8E755C}"/>
              </a:ext>
            </a:extLst>
          </p:cNvPr>
          <p:cNvSpPr/>
          <p:nvPr/>
        </p:nvSpPr>
        <p:spPr>
          <a:xfrm>
            <a:off x="2149663" y="22556693"/>
            <a:ext cx="2517710" cy="45678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610" name="TextBox 609">
            <a:extLst>
              <a:ext uri="{FF2B5EF4-FFF2-40B4-BE49-F238E27FC236}">
                <a16:creationId xmlns:a16="http://schemas.microsoft.com/office/drawing/2014/main" id="{8BB8D98C-4ADA-4814-8CAC-A6E4FA42D41D}"/>
              </a:ext>
            </a:extLst>
          </p:cNvPr>
          <p:cNvSpPr txBox="1"/>
          <p:nvPr/>
        </p:nvSpPr>
        <p:spPr>
          <a:xfrm>
            <a:off x="2152573" y="22526276"/>
            <a:ext cx="2517709" cy="307777"/>
          </a:xfrm>
          <a:prstGeom prst="rect">
            <a:avLst/>
          </a:prstGeom>
          <a:noFill/>
        </p:spPr>
        <p:txBody>
          <a:bodyPr wrap="square" rtlCol="0">
            <a:spAutoFit/>
          </a:bodyPr>
          <a:lstStyle/>
          <a:p>
            <a:pPr algn="ctr"/>
            <a:r>
              <a:rPr lang="en-GB" sz="1400" b="1" dirty="0">
                <a:latin typeface="Levenim MT" panose="020B0604020202020204" pitchFamily="2" charset="-79"/>
                <a:cs typeface="Levenim MT" panose="020B0604020202020204" pitchFamily="2" charset="-79"/>
              </a:rPr>
              <a:t>Early Help &amp; Social Work</a:t>
            </a:r>
          </a:p>
        </p:txBody>
      </p:sp>
      <p:sp>
        <p:nvSpPr>
          <p:cNvPr id="611" name="TextBox 610">
            <a:extLst>
              <a:ext uri="{FF2B5EF4-FFF2-40B4-BE49-F238E27FC236}">
                <a16:creationId xmlns:a16="http://schemas.microsoft.com/office/drawing/2014/main" id="{358F8294-3172-4736-BFAB-49502288557B}"/>
              </a:ext>
            </a:extLst>
          </p:cNvPr>
          <p:cNvSpPr txBox="1"/>
          <p:nvPr/>
        </p:nvSpPr>
        <p:spPr>
          <a:xfrm>
            <a:off x="2126468" y="22770239"/>
            <a:ext cx="2540905" cy="246221"/>
          </a:xfrm>
          <a:prstGeom prst="rect">
            <a:avLst/>
          </a:prstGeom>
          <a:noFill/>
        </p:spPr>
        <p:txBody>
          <a:bodyPr wrap="square" rtlCol="0">
            <a:spAutoFit/>
          </a:bodyPr>
          <a:lstStyle/>
          <a:p>
            <a:pPr algn="ctr"/>
            <a:r>
              <a:rPr lang="en-GB" sz="1000" b="1" dirty="0">
                <a:latin typeface="Century Gothic" panose="020B0502020202020204" pitchFamily="34" charset="0"/>
              </a:rPr>
              <a:t>DATA: APRIL 2022 TO SEPTEMBER 2022</a:t>
            </a:r>
          </a:p>
        </p:txBody>
      </p:sp>
      <p:sp>
        <p:nvSpPr>
          <p:cNvPr id="612" name="Rectangle 611">
            <a:extLst>
              <a:ext uri="{FF2B5EF4-FFF2-40B4-BE49-F238E27FC236}">
                <a16:creationId xmlns:a16="http://schemas.microsoft.com/office/drawing/2014/main" id="{B9055AD0-F8D4-4A86-9DC0-5AB52E09D519}"/>
              </a:ext>
            </a:extLst>
          </p:cNvPr>
          <p:cNvSpPr/>
          <p:nvPr/>
        </p:nvSpPr>
        <p:spPr>
          <a:xfrm>
            <a:off x="-1964" y="26946157"/>
            <a:ext cx="6853338" cy="6220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3" name="TextBox 612">
            <a:extLst>
              <a:ext uri="{FF2B5EF4-FFF2-40B4-BE49-F238E27FC236}">
                <a16:creationId xmlns:a16="http://schemas.microsoft.com/office/drawing/2014/main" id="{CC9978BD-F63D-41C5-A809-7CB598E3B976}"/>
              </a:ext>
            </a:extLst>
          </p:cNvPr>
          <p:cNvSpPr txBox="1"/>
          <p:nvPr/>
        </p:nvSpPr>
        <p:spPr>
          <a:xfrm>
            <a:off x="55871" y="27134007"/>
            <a:ext cx="6653280" cy="584775"/>
          </a:xfrm>
          <a:prstGeom prst="rect">
            <a:avLst/>
          </a:prstGeom>
          <a:noFill/>
        </p:spPr>
        <p:txBody>
          <a:bodyPr wrap="square" lIns="91440" tIns="45720" rIns="91440" bIns="45720" rtlCol="0" anchor="t">
            <a:spAutoFit/>
          </a:bodyPr>
          <a:lstStyle/>
          <a:p>
            <a:pPr algn="ctr"/>
            <a:r>
              <a:rPr lang="en-US" sz="800" b="1" dirty="0">
                <a:latin typeface="Century Gothic" panose="020B0502020202020204" pitchFamily="34" charset="0"/>
              </a:rPr>
              <a:t>The chart below shows the breakdown of children with and without an EHCP and SEN Support by age group.  When comparing the difference in successful outcomes by age groups, the outcomes are better for those with EHCPs across all age groups.  For those with SEN Support the primary age group is lower and it is slightly higher for secondary pupils. Notably the pre-school group is considerably different but due to the low numbers it is not comparable.</a:t>
            </a:r>
            <a:endParaRPr lang="en-GB" sz="800" b="1" dirty="0">
              <a:latin typeface="Century Gothic" panose="020B0502020202020204" pitchFamily="34" charset="0"/>
            </a:endParaRPr>
          </a:p>
        </p:txBody>
      </p:sp>
      <p:sp>
        <p:nvSpPr>
          <p:cNvPr id="614" name="Rectangle 613">
            <a:extLst>
              <a:ext uri="{FF2B5EF4-FFF2-40B4-BE49-F238E27FC236}">
                <a16:creationId xmlns:a16="http://schemas.microsoft.com/office/drawing/2014/main" id="{2803FE9A-7BA9-4EE0-B294-A2F20C1071F0}"/>
              </a:ext>
            </a:extLst>
          </p:cNvPr>
          <p:cNvSpPr/>
          <p:nvPr/>
        </p:nvSpPr>
        <p:spPr>
          <a:xfrm>
            <a:off x="-35642" y="30825938"/>
            <a:ext cx="6853338" cy="6220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 name="TextBox 614">
            <a:extLst>
              <a:ext uri="{FF2B5EF4-FFF2-40B4-BE49-F238E27FC236}">
                <a16:creationId xmlns:a16="http://schemas.microsoft.com/office/drawing/2014/main" id="{30CE7DC5-FEC6-4615-BAD3-AE7B3D925253}"/>
              </a:ext>
            </a:extLst>
          </p:cNvPr>
          <p:cNvSpPr txBox="1"/>
          <p:nvPr/>
        </p:nvSpPr>
        <p:spPr>
          <a:xfrm>
            <a:off x="74422" y="31127884"/>
            <a:ext cx="6653280" cy="584775"/>
          </a:xfrm>
          <a:prstGeom prst="rect">
            <a:avLst/>
          </a:prstGeom>
          <a:noFill/>
        </p:spPr>
        <p:txBody>
          <a:bodyPr wrap="square" lIns="91440" tIns="45720" rIns="91440" bIns="45720" rtlCol="0" anchor="t">
            <a:spAutoFit/>
          </a:bodyPr>
          <a:lstStyle/>
          <a:p>
            <a:pPr algn="ctr"/>
            <a:r>
              <a:rPr lang="en-US" sz="800" b="1" dirty="0">
                <a:latin typeface="Century Gothic" panose="020B0502020202020204" pitchFamily="34" charset="0"/>
              </a:rPr>
              <a:t>The information below has been captured by looking at social work closed cases that ended. The data is produced on the scores received from the case worker, adult and child, and is scored between 1-10, based on the effectiveness of the service, 10 being best. </a:t>
            </a:r>
          </a:p>
          <a:p>
            <a:pPr algn="ctr"/>
            <a:endParaRPr lang="en-US" sz="800" b="1" dirty="0">
              <a:latin typeface="Century Gothic" panose="020B0502020202020204" pitchFamily="34" charset="0"/>
            </a:endParaRPr>
          </a:p>
        </p:txBody>
      </p:sp>
      <p:sp>
        <p:nvSpPr>
          <p:cNvPr id="616" name="Rectangle 615">
            <a:extLst>
              <a:ext uri="{FF2B5EF4-FFF2-40B4-BE49-F238E27FC236}">
                <a16:creationId xmlns:a16="http://schemas.microsoft.com/office/drawing/2014/main" id="{C35D989C-CC44-4D4A-AEE8-CCB36B4FE10E}"/>
              </a:ext>
            </a:extLst>
          </p:cNvPr>
          <p:cNvSpPr/>
          <p:nvPr/>
        </p:nvSpPr>
        <p:spPr>
          <a:xfrm>
            <a:off x="5968" y="31878782"/>
            <a:ext cx="6853338" cy="6220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7" name="TextBox 616">
            <a:extLst>
              <a:ext uri="{FF2B5EF4-FFF2-40B4-BE49-F238E27FC236}">
                <a16:creationId xmlns:a16="http://schemas.microsoft.com/office/drawing/2014/main" id="{90085455-6D17-40A1-A80D-AC70A858104F}"/>
              </a:ext>
            </a:extLst>
          </p:cNvPr>
          <p:cNvSpPr txBox="1"/>
          <p:nvPr/>
        </p:nvSpPr>
        <p:spPr>
          <a:xfrm>
            <a:off x="200848" y="32896252"/>
            <a:ext cx="2694075" cy="830997"/>
          </a:xfrm>
          <a:prstGeom prst="rect">
            <a:avLst/>
          </a:prstGeom>
          <a:noFill/>
        </p:spPr>
        <p:txBody>
          <a:bodyPr wrap="square" rtlCol="0">
            <a:spAutoFit/>
          </a:bodyPr>
          <a:lstStyle/>
          <a:p>
            <a:pPr algn="ctr"/>
            <a:r>
              <a:rPr lang="en-US" sz="1200" b="1" dirty="0">
                <a:latin typeface="Levenim MT" panose="020B0604020202020204" pitchFamily="2" charset="-79"/>
                <a:cs typeface="Levenim MT" panose="020B0604020202020204" pitchFamily="2" charset="-79"/>
              </a:rPr>
              <a:t>AVERAGE SCORE BASED ON THE EFFECTIVENESS OF THE SERVICE ACROSS THE YEAR FOR SEN SUPPORT AND EHCP CLIENTS</a:t>
            </a:r>
            <a:endParaRPr lang="en-GB" sz="900" b="1" dirty="0">
              <a:latin typeface="Levenim MT" panose="020B0604020202020204" pitchFamily="2" charset="-79"/>
              <a:cs typeface="Levenim MT" panose="020B0604020202020204" pitchFamily="2" charset="-79"/>
            </a:endParaRPr>
          </a:p>
        </p:txBody>
      </p:sp>
      <p:sp>
        <p:nvSpPr>
          <p:cNvPr id="618" name="TextBox 617">
            <a:extLst>
              <a:ext uri="{FF2B5EF4-FFF2-40B4-BE49-F238E27FC236}">
                <a16:creationId xmlns:a16="http://schemas.microsoft.com/office/drawing/2014/main" id="{04E86791-9821-49FB-8BA9-7C00DA20312B}"/>
              </a:ext>
            </a:extLst>
          </p:cNvPr>
          <p:cNvSpPr txBox="1"/>
          <p:nvPr/>
        </p:nvSpPr>
        <p:spPr>
          <a:xfrm>
            <a:off x="232189" y="33890034"/>
            <a:ext cx="2638638" cy="1200329"/>
          </a:xfrm>
          <a:prstGeom prst="rect">
            <a:avLst/>
          </a:prstGeom>
          <a:noFill/>
        </p:spPr>
        <p:txBody>
          <a:bodyPr wrap="square" lIns="91440" tIns="45720" rIns="91440" bIns="45720" rtlCol="0" anchor="t">
            <a:spAutoFit/>
          </a:bodyPr>
          <a:lstStyle/>
          <a:p>
            <a:pPr algn="ctr"/>
            <a:r>
              <a:rPr lang="en-US" sz="800" b="1" dirty="0">
                <a:latin typeface="Century Gothic" panose="020B0502020202020204" pitchFamily="34" charset="0"/>
              </a:rPr>
              <a:t>If we look at all those cases closed across April to September 2022, we can see that the scores received for the effectiveness of the service are higher for those children and young people identified with SEN Support need, than for those without SEN and those with an EHCP. Again, these scores indicate that children and young people with SEN are not being left behind those without SEN.</a:t>
            </a:r>
            <a:endParaRPr lang="en-GB" sz="800" b="1" dirty="0">
              <a:latin typeface="Century Gothic" panose="020B0502020202020204" pitchFamily="34" charset="0"/>
            </a:endParaRPr>
          </a:p>
        </p:txBody>
      </p:sp>
      <p:sp>
        <p:nvSpPr>
          <p:cNvPr id="620" name="Arrow: Pentagon 619">
            <a:extLst>
              <a:ext uri="{FF2B5EF4-FFF2-40B4-BE49-F238E27FC236}">
                <a16:creationId xmlns:a16="http://schemas.microsoft.com/office/drawing/2014/main" id="{7B04957A-2F32-47BB-8D41-9E3F2D43B91D}"/>
              </a:ext>
            </a:extLst>
          </p:cNvPr>
          <p:cNvSpPr/>
          <p:nvPr/>
        </p:nvSpPr>
        <p:spPr>
          <a:xfrm rot="10800000">
            <a:off x="2797216" y="31924129"/>
            <a:ext cx="3932998" cy="3599341"/>
          </a:xfrm>
          <a:prstGeom prst="homePlate">
            <a:avLst>
              <a:gd name="adj" fmla="val 25152"/>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22" name="Picture 8">
            <a:extLst>
              <a:ext uri="{FF2B5EF4-FFF2-40B4-BE49-F238E27FC236}">
                <a16:creationId xmlns:a16="http://schemas.microsoft.com/office/drawing/2014/main" id="{01AC26E9-35A8-4C60-BDFB-40AE98F44267}"/>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350113" y="32220485"/>
            <a:ext cx="571500" cy="571500"/>
          </a:xfrm>
          <a:prstGeom prst="rect">
            <a:avLst/>
          </a:prstGeom>
          <a:noFill/>
          <a:extLst>
            <a:ext uri="{909E8E84-426E-40DD-AFC4-6F175D3DCCD1}">
              <a14:hiddenFill xmlns:a14="http://schemas.microsoft.com/office/drawing/2010/main">
                <a:solidFill>
                  <a:srgbClr val="FFFFFF"/>
                </a:solidFill>
              </a14:hiddenFill>
            </a:ext>
          </a:extLst>
        </p:spPr>
      </p:pic>
      <p:sp>
        <p:nvSpPr>
          <p:cNvPr id="623" name="TextBox 622">
            <a:extLst>
              <a:ext uri="{FF2B5EF4-FFF2-40B4-BE49-F238E27FC236}">
                <a16:creationId xmlns:a16="http://schemas.microsoft.com/office/drawing/2014/main" id="{D726E6B1-60E5-4582-B5E7-A768CCB7615D}"/>
              </a:ext>
            </a:extLst>
          </p:cNvPr>
          <p:cNvSpPr txBox="1"/>
          <p:nvPr/>
        </p:nvSpPr>
        <p:spPr>
          <a:xfrm>
            <a:off x="245357" y="39072459"/>
            <a:ext cx="6362966" cy="707886"/>
          </a:xfrm>
          <a:prstGeom prst="rect">
            <a:avLst/>
          </a:prstGeom>
          <a:noFill/>
        </p:spPr>
        <p:txBody>
          <a:bodyPr wrap="square" lIns="91440" tIns="45720" rIns="91440" bIns="45720" rtlCol="0" anchor="t">
            <a:spAutoFit/>
          </a:bodyPr>
          <a:lstStyle/>
          <a:p>
            <a:pPr algn="ctr"/>
            <a:r>
              <a:rPr lang="en-US" sz="800" b="1" dirty="0">
                <a:latin typeface="Century Gothic" panose="020B0502020202020204" pitchFamily="34" charset="0"/>
              </a:rPr>
              <a:t>Breaking down the perceptions of service effectiveness by age, and comparing April 22 to September 22 with the figures from 2021/2022 we can see that there has been reduction in SEN Support across the child, parent and workers scores with the 15-17 age bracket while others have remained stable.</a:t>
            </a:r>
          </a:p>
          <a:p>
            <a:pPr algn="ctr"/>
            <a:r>
              <a:rPr lang="en-US" sz="800" b="1" dirty="0">
                <a:latin typeface="Century Gothic" panose="020B0502020202020204" pitchFamily="34" charset="0"/>
              </a:rPr>
              <a:t>Looking at children who had EHCP plans, over the last 6 months we can see that there has been an increase in the workers score across the 5-9 and 10-14 age bracket but a slight reduction in those in the 15-17 age group.</a:t>
            </a:r>
            <a:endParaRPr lang="en-GB" sz="800" b="1" dirty="0">
              <a:latin typeface="Century Gothic" panose="020B0502020202020204" pitchFamily="34" charset="0"/>
            </a:endParaRPr>
          </a:p>
        </p:txBody>
      </p:sp>
      <p:sp>
        <p:nvSpPr>
          <p:cNvPr id="625" name="Rectangle 624">
            <a:extLst>
              <a:ext uri="{FF2B5EF4-FFF2-40B4-BE49-F238E27FC236}">
                <a16:creationId xmlns:a16="http://schemas.microsoft.com/office/drawing/2014/main" id="{67F93105-505A-479B-8AD2-E59DFC015216}"/>
              </a:ext>
            </a:extLst>
          </p:cNvPr>
          <p:cNvSpPr/>
          <p:nvPr/>
        </p:nvSpPr>
        <p:spPr>
          <a:xfrm>
            <a:off x="51801" y="35644404"/>
            <a:ext cx="6711055" cy="328646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8" name="Rectangle 137">
            <a:extLst>
              <a:ext uri="{FF2B5EF4-FFF2-40B4-BE49-F238E27FC236}">
                <a16:creationId xmlns:a16="http://schemas.microsoft.com/office/drawing/2014/main" id="{46791A3F-50D0-47E4-B033-29D0E8C1D19B}"/>
              </a:ext>
            </a:extLst>
          </p:cNvPr>
          <p:cNvSpPr/>
          <p:nvPr/>
        </p:nvSpPr>
        <p:spPr>
          <a:xfrm rot="5400000" flipV="1">
            <a:off x="-24882761" y="25419624"/>
            <a:ext cx="49840257" cy="120397"/>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0749B39E-3978-4B55-8713-5E0D705692C7}"/>
              </a:ext>
            </a:extLst>
          </p:cNvPr>
          <p:cNvSpPr/>
          <p:nvPr/>
        </p:nvSpPr>
        <p:spPr>
          <a:xfrm rot="5400000">
            <a:off x="-18159697" y="25363446"/>
            <a:ext cx="49995010" cy="78004"/>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TextBox 429">
            <a:extLst>
              <a:ext uri="{FF2B5EF4-FFF2-40B4-BE49-F238E27FC236}">
                <a16:creationId xmlns:a16="http://schemas.microsoft.com/office/drawing/2014/main" id="{27596405-E6FF-40AA-8ECE-B65D3C56E80F}"/>
              </a:ext>
            </a:extLst>
          </p:cNvPr>
          <p:cNvSpPr txBox="1"/>
          <p:nvPr/>
        </p:nvSpPr>
        <p:spPr>
          <a:xfrm>
            <a:off x="183481" y="40896435"/>
            <a:ext cx="72357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b="1" dirty="0">
                <a:latin typeface="Century Gothic"/>
              </a:rPr>
              <a:t>83.0%</a:t>
            </a:r>
          </a:p>
        </p:txBody>
      </p:sp>
      <p:sp>
        <p:nvSpPr>
          <p:cNvPr id="434" name="TextBox 433">
            <a:extLst>
              <a:ext uri="{FF2B5EF4-FFF2-40B4-BE49-F238E27FC236}">
                <a16:creationId xmlns:a16="http://schemas.microsoft.com/office/drawing/2014/main" id="{7B0B64EB-3A04-4D6F-9E5D-1F629813DFAE}"/>
              </a:ext>
            </a:extLst>
          </p:cNvPr>
          <p:cNvSpPr txBox="1"/>
          <p:nvPr/>
        </p:nvSpPr>
        <p:spPr>
          <a:xfrm>
            <a:off x="719621" y="40806267"/>
            <a:ext cx="1135592" cy="5924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650" b="1" dirty="0">
                <a:latin typeface="Century Gothic"/>
                <a:ea typeface="Gadugi" panose="020B0502040204020203" pitchFamily="34" charset="0"/>
                <a:cs typeface="Levenim MT"/>
              </a:rPr>
              <a:t>percentage clients with a completed adult social care assessment before their 18th birthday </a:t>
            </a:r>
            <a:r>
              <a:rPr lang="en-US" sz="500" b="1" dirty="0">
                <a:latin typeface="Century Gothic"/>
                <a:ea typeface="Gadugi" panose="020B0502040204020203" pitchFamily="34" charset="0"/>
                <a:cs typeface="Levenim MT"/>
              </a:rPr>
              <a:t>(2020/2021)</a:t>
            </a:r>
            <a:endParaRPr lang="en-US" sz="650" b="1" dirty="0">
              <a:latin typeface="Century Gothic" panose="020B0502020202020204" pitchFamily="34" charset="0"/>
              <a:ea typeface="Gadugi" panose="020B0502040204020203" pitchFamily="34" charset="0"/>
              <a:cs typeface="Levenim MT"/>
            </a:endParaRPr>
          </a:p>
        </p:txBody>
      </p:sp>
      <p:pic>
        <p:nvPicPr>
          <p:cNvPr id="5" name="Picture 4">
            <a:extLst>
              <a:ext uri="{FF2B5EF4-FFF2-40B4-BE49-F238E27FC236}">
                <a16:creationId xmlns:a16="http://schemas.microsoft.com/office/drawing/2014/main" id="{1BD405EF-338E-4054-9363-660CB68A4574}"/>
              </a:ext>
            </a:extLst>
          </p:cNvPr>
          <p:cNvPicPr>
            <a:picLocks noChangeAspect="1"/>
          </p:cNvPicPr>
          <p:nvPr/>
        </p:nvPicPr>
        <p:blipFill>
          <a:blip r:embed="rId21"/>
          <a:stretch>
            <a:fillRect/>
          </a:stretch>
        </p:blipFill>
        <p:spPr>
          <a:xfrm>
            <a:off x="2714367" y="6214849"/>
            <a:ext cx="4028788" cy="560902"/>
          </a:xfrm>
          <a:prstGeom prst="rect">
            <a:avLst/>
          </a:prstGeom>
        </p:spPr>
      </p:pic>
      <p:sp>
        <p:nvSpPr>
          <p:cNvPr id="4" name="TextBox 3">
            <a:extLst>
              <a:ext uri="{FF2B5EF4-FFF2-40B4-BE49-F238E27FC236}">
                <a16:creationId xmlns:a16="http://schemas.microsoft.com/office/drawing/2014/main" id="{F9E4C7C7-873E-4FF9-B1A8-0C4390AED157}"/>
              </a:ext>
            </a:extLst>
          </p:cNvPr>
          <p:cNvSpPr txBox="1"/>
          <p:nvPr/>
        </p:nvSpPr>
        <p:spPr>
          <a:xfrm>
            <a:off x="3232888" y="2295119"/>
            <a:ext cx="1535623" cy="237433"/>
          </a:xfrm>
          <a:prstGeom prst="rect">
            <a:avLst/>
          </a:prstGeom>
          <a:noFill/>
        </p:spPr>
        <p:txBody>
          <a:bodyPr wrap="square" rtlCol="0">
            <a:spAutoFit/>
          </a:bodyPr>
          <a:lstStyle/>
          <a:p>
            <a:r>
              <a:rPr lang="en-GB" sz="900" b="1" dirty="0"/>
              <a:t>(</a:t>
            </a:r>
            <a:r>
              <a:rPr lang="en-US" sz="900" b="1" dirty="0"/>
              <a:t>includes yr 12’s and yr 13’s)</a:t>
            </a:r>
            <a:endParaRPr lang="en-GB" sz="900" b="1" dirty="0"/>
          </a:p>
        </p:txBody>
      </p:sp>
      <p:sp>
        <p:nvSpPr>
          <p:cNvPr id="411" name="TextBox 410">
            <a:extLst>
              <a:ext uri="{FF2B5EF4-FFF2-40B4-BE49-F238E27FC236}">
                <a16:creationId xmlns:a16="http://schemas.microsoft.com/office/drawing/2014/main" id="{FAB59B56-6A8D-40C9-B70D-CE32EADC210E}"/>
              </a:ext>
            </a:extLst>
          </p:cNvPr>
          <p:cNvSpPr txBox="1"/>
          <p:nvPr/>
        </p:nvSpPr>
        <p:spPr>
          <a:xfrm>
            <a:off x="4820700" y="2037745"/>
            <a:ext cx="1659959" cy="184666"/>
          </a:xfrm>
          <a:prstGeom prst="rect">
            <a:avLst/>
          </a:prstGeom>
          <a:noFill/>
        </p:spPr>
        <p:txBody>
          <a:bodyPr wrap="square" rtlCol="0">
            <a:spAutoFit/>
          </a:bodyPr>
          <a:lstStyle/>
          <a:p>
            <a:pPr algn="ctr"/>
            <a:r>
              <a:rPr lang="en-GB" sz="600" b="1" dirty="0"/>
              <a:t>(</a:t>
            </a:r>
            <a:r>
              <a:rPr lang="en-US" sz="600" b="1" dirty="0"/>
              <a:t>schools reviewing their data in October 2022)</a:t>
            </a:r>
            <a:endParaRPr lang="en-GB" sz="600" b="1" dirty="0"/>
          </a:p>
        </p:txBody>
      </p:sp>
      <p:sp>
        <p:nvSpPr>
          <p:cNvPr id="424" name="TextBox 423">
            <a:extLst>
              <a:ext uri="{FF2B5EF4-FFF2-40B4-BE49-F238E27FC236}">
                <a16:creationId xmlns:a16="http://schemas.microsoft.com/office/drawing/2014/main" id="{C0C92960-F0AB-4042-846E-65E34ED881A5}"/>
              </a:ext>
            </a:extLst>
          </p:cNvPr>
          <p:cNvSpPr txBox="1"/>
          <p:nvPr/>
        </p:nvSpPr>
        <p:spPr>
          <a:xfrm>
            <a:off x="405573" y="867173"/>
            <a:ext cx="6001435" cy="461665"/>
          </a:xfrm>
          <a:prstGeom prst="rect">
            <a:avLst/>
          </a:prstGeom>
          <a:noFill/>
        </p:spPr>
        <p:txBody>
          <a:bodyPr wrap="square" rtlCol="0">
            <a:spAutoFit/>
          </a:bodyPr>
          <a:lstStyle/>
          <a:p>
            <a:pPr algn="ctr"/>
            <a:r>
              <a:rPr lang="en-GB" sz="800" b="1" i="1" dirty="0">
                <a:latin typeface="Century Gothic" panose="020B0502020202020204" pitchFamily="34" charset="0"/>
              </a:rPr>
              <a:t>N.B - Red, Amber or Green text denotes that the latest figure is poorer, broadly similar, or better than the base lines (which are on the left hand side where available.) Where stated, Red and Green can also denote if the latest figure is poorer or better than the national average.</a:t>
            </a:r>
          </a:p>
        </p:txBody>
      </p:sp>
      <p:pic>
        <p:nvPicPr>
          <p:cNvPr id="435" name="Picture 434">
            <a:extLst>
              <a:ext uri="{FF2B5EF4-FFF2-40B4-BE49-F238E27FC236}">
                <a16:creationId xmlns:a16="http://schemas.microsoft.com/office/drawing/2014/main" id="{465E3BAC-51FB-4CB7-BBC9-2A0D517C4014}"/>
              </a:ext>
            </a:extLst>
          </p:cNvPr>
          <p:cNvPicPr>
            <a:picLocks noChangeAspect="1"/>
          </p:cNvPicPr>
          <p:nvPr/>
        </p:nvPicPr>
        <p:blipFill>
          <a:blip r:embed="rId22"/>
          <a:stretch>
            <a:fillRect/>
          </a:stretch>
        </p:blipFill>
        <p:spPr>
          <a:xfrm>
            <a:off x="221183" y="24355863"/>
            <a:ext cx="6472989" cy="1793664"/>
          </a:xfrm>
          <a:prstGeom prst="rect">
            <a:avLst/>
          </a:prstGeom>
        </p:spPr>
      </p:pic>
      <p:pic>
        <p:nvPicPr>
          <p:cNvPr id="442" name="Picture 441">
            <a:extLst>
              <a:ext uri="{FF2B5EF4-FFF2-40B4-BE49-F238E27FC236}">
                <a16:creationId xmlns:a16="http://schemas.microsoft.com/office/drawing/2014/main" id="{914FC2FC-E10B-449F-B96B-18519BFD7A03}"/>
              </a:ext>
            </a:extLst>
          </p:cNvPr>
          <p:cNvPicPr>
            <a:picLocks noChangeAspect="1"/>
          </p:cNvPicPr>
          <p:nvPr/>
        </p:nvPicPr>
        <p:blipFill>
          <a:blip r:embed="rId23"/>
          <a:stretch>
            <a:fillRect/>
          </a:stretch>
        </p:blipFill>
        <p:spPr>
          <a:xfrm>
            <a:off x="224193" y="27954312"/>
            <a:ext cx="6324649" cy="1916010"/>
          </a:xfrm>
          <a:prstGeom prst="rect">
            <a:avLst/>
          </a:prstGeom>
        </p:spPr>
      </p:pic>
      <p:sp>
        <p:nvSpPr>
          <p:cNvPr id="443" name="TextBox 442">
            <a:extLst>
              <a:ext uri="{FF2B5EF4-FFF2-40B4-BE49-F238E27FC236}">
                <a16:creationId xmlns:a16="http://schemas.microsoft.com/office/drawing/2014/main" id="{2E21550C-C531-4B14-8B76-587EE5A11754}"/>
              </a:ext>
            </a:extLst>
          </p:cNvPr>
          <p:cNvSpPr txBox="1"/>
          <p:nvPr/>
        </p:nvSpPr>
        <p:spPr>
          <a:xfrm>
            <a:off x="3263919" y="35059011"/>
            <a:ext cx="2638638" cy="215444"/>
          </a:xfrm>
          <a:prstGeom prst="rect">
            <a:avLst/>
          </a:prstGeom>
          <a:noFill/>
        </p:spPr>
        <p:txBody>
          <a:bodyPr wrap="square" lIns="91440" tIns="45720" rIns="91440" bIns="45720" rtlCol="0" anchor="t">
            <a:spAutoFit/>
          </a:bodyPr>
          <a:lstStyle/>
          <a:p>
            <a:pPr algn="ctr"/>
            <a:r>
              <a:rPr lang="en-GB" sz="800" b="1" dirty="0">
                <a:latin typeface="Century Gothic" panose="020B0502020202020204" pitchFamily="34" charset="0"/>
              </a:rPr>
              <a:t>2021-2022</a:t>
            </a:r>
          </a:p>
        </p:txBody>
      </p:sp>
      <p:sp>
        <p:nvSpPr>
          <p:cNvPr id="445" name="TextBox 444">
            <a:extLst>
              <a:ext uri="{FF2B5EF4-FFF2-40B4-BE49-F238E27FC236}">
                <a16:creationId xmlns:a16="http://schemas.microsoft.com/office/drawing/2014/main" id="{2AB5C88A-7734-4DB4-834F-7CD5CC07FB08}"/>
              </a:ext>
            </a:extLst>
          </p:cNvPr>
          <p:cNvSpPr txBox="1"/>
          <p:nvPr/>
        </p:nvSpPr>
        <p:spPr>
          <a:xfrm>
            <a:off x="4586439" y="35057576"/>
            <a:ext cx="2638638" cy="215444"/>
          </a:xfrm>
          <a:prstGeom prst="rect">
            <a:avLst/>
          </a:prstGeom>
          <a:noFill/>
        </p:spPr>
        <p:txBody>
          <a:bodyPr wrap="square" lIns="91440" tIns="45720" rIns="91440" bIns="45720" rtlCol="0" anchor="t">
            <a:spAutoFit/>
          </a:bodyPr>
          <a:lstStyle/>
          <a:p>
            <a:pPr algn="ctr"/>
            <a:r>
              <a:rPr lang="en-GB" sz="800" b="1" dirty="0">
                <a:latin typeface="Century Gothic" panose="020B0502020202020204" pitchFamily="34" charset="0"/>
              </a:rPr>
              <a:t>Apr 22 – Sep 22</a:t>
            </a:r>
          </a:p>
        </p:txBody>
      </p:sp>
      <p:pic>
        <p:nvPicPr>
          <p:cNvPr id="449" name="Picture 448">
            <a:extLst>
              <a:ext uri="{FF2B5EF4-FFF2-40B4-BE49-F238E27FC236}">
                <a16:creationId xmlns:a16="http://schemas.microsoft.com/office/drawing/2014/main" id="{0CA85F95-0D64-479F-B2E8-24CE086B3F7A}"/>
              </a:ext>
            </a:extLst>
          </p:cNvPr>
          <p:cNvPicPr>
            <a:picLocks noChangeAspect="1"/>
          </p:cNvPicPr>
          <p:nvPr/>
        </p:nvPicPr>
        <p:blipFill>
          <a:blip r:embed="rId24"/>
          <a:stretch>
            <a:fillRect/>
          </a:stretch>
        </p:blipFill>
        <p:spPr>
          <a:xfrm>
            <a:off x="5136141" y="32110519"/>
            <a:ext cx="1312098" cy="2984652"/>
          </a:xfrm>
          <a:prstGeom prst="rect">
            <a:avLst/>
          </a:prstGeom>
        </p:spPr>
      </p:pic>
      <p:pic>
        <p:nvPicPr>
          <p:cNvPr id="452" name="Picture 451">
            <a:extLst>
              <a:ext uri="{FF2B5EF4-FFF2-40B4-BE49-F238E27FC236}">
                <a16:creationId xmlns:a16="http://schemas.microsoft.com/office/drawing/2014/main" id="{F71B7FAB-7CB8-4AB1-A4DF-52D873E425CB}"/>
              </a:ext>
            </a:extLst>
          </p:cNvPr>
          <p:cNvPicPr>
            <a:picLocks noChangeAspect="1"/>
          </p:cNvPicPr>
          <p:nvPr/>
        </p:nvPicPr>
        <p:blipFill>
          <a:blip r:embed="rId25"/>
          <a:stretch>
            <a:fillRect/>
          </a:stretch>
        </p:blipFill>
        <p:spPr>
          <a:xfrm>
            <a:off x="3918848" y="32113236"/>
            <a:ext cx="1260013" cy="2986705"/>
          </a:xfrm>
          <a:prstGeom prst="rect">
            <a:avLst/>
          </a:prstGeom>
        </p:spPr>
      </p:pic>
      <p:sp>
        <p:nvSpPr>
          <p:cNvPr id="453" name="TextBox 452">
            <a:extLst>
              <a:ext uri="{FF2B5EF4-FFF2-40B4-BE49-F238E27FC236}">
                <a16:creationId xmlns:a16="http://schemas.microsoft.com/office/drawing/2014/main" id="{8CDC18B0-260E-4EC0-ACCC-120B95CF4E06}"/>
              </a:ext>
            </a:extLst>
          </p:cNvPr>
          <p:cNvSpPr txBox="1"/>
          <p:nvPr/>
        </p:nvSpPr>
        <p:spPr>
          <a:xfrm>
            <a:off x="822810" y="38657395"/>
            <a:ext cx="2638638" cy="215444"/>
          </a:xfrm>
          <a:prstGeom prst="rect">
            <a:avLst/>
          </a:prstGeom>
          <a:noFill/>
        </p:spPr>
        <p:txBody>
          <a:bodyPr wrap="square" lIns="91440" tIns="45720" rIns="91440" bIns="45720" rtlCol="0" anchor="t">
            <a:spAutoFit/>
          </a:bodyPr>
          <a:lstStyle/>
          <a:p>
            <a:pPr algn="ctr"/>
            <a:r>
              <a:rPr lang="en-GB" sz="800" b="1" dirty="0">
                <a:latin typeface="Century Gothic" panose="020B0502020202020204" pitchFamily="34" charset="0"/>
              </a:rPr>
              <a:t>2021-2022</a:t>
            </a:r>
          </a:p>
        </p:txBody>
      </p:sp>
      <p:sp>
        <p:nvSpPr>
          <p:cNvPr id="454" name="TextBox 453">
            <a:extLst>
              <a:ext uri="{FF2B5EF4-FFF2-40B4-BE49-F238E27FC236}">
                <a16:creationId xmlns:a16="http://schemas.microsoft.com/office/drawing/2014/main" id="{CB9289FD-8FD8-4B8E-8EFB-B4A9BCB978A3}"/>
              </a:ext>
            </a:extLst>
          </p:cNvPr>
          <p:cNvSpPr txBox="1"/>
          <p:nvPr/>
        </p:nvSpPr>
        <p:spPr>
          <a:xfrm>
            <a:off x="3231825" y="38659962"/>
            <a:ext cx="2638638" cy="215444"/>
          </a:xfrm>
          <a:prstGeom prst="rect">
            <a:avLst/>
          </a:prstGeom>
          <a:noFill/>
        </p:spPr>
        <p:txBody>
          <a:bodyPr wrap="square" lIns="91440" tIns="45720" rIns="91440" bIns="45720" rtlCol="0" anchor="t">
            <a:spAutoFit/>
          </a:bodyPr>
          <a:lstStyle/>
          <a:p>
            <a:pPr algn="ctr"/>
            <a:r>
              <a:rPr lang="en-GB" sz="800" b="1" dirty="0">
                <a:latin typeface="Century Gothic" panose="020B0502020202020204" pitchFamily="34" charset="0"/>
              </a:rPr>
              <a:t>Apr 22 – Sep 22</a:t>
            </a:r>
          </a:p>
        </p:txBody>
      </p:sp>
      <p:pic>
        <p:nvPicPr>
          <p:cNvPr id="455" name="Picture 454">
            <a:extLst>
              <a:ext uri="{FF2B5EF4-FFF2-40B4-BE49-F238E27FC236}">
                <a16:creationId xmlns:a16="http://schemas.microsoft.com/office/drawing/2014/main" id="{A56AE25C-AB15-4B88-B94B-FF9DBA0CFAC3}"/>
              </a:ext>
            </a:extLst>
          </p:cNvPr>
          <p:cNvPicPr>
            <a:picLocks noChangeAspect="1"/>
          </p:cNvPicPr>
          <p:nvPr/>
        </p:nvPicPr>
        <p:blipFill>
          <a:blip r:embed="rId26"/>
          <a:stretch>
            <a:fillRect/>
          </a:stretch>
        </p:blipFill>
        <p:spPr>
          <a:xfrm>
            <a:off x="3732884" y="35664753"/>
            <a:ext cx="1643029" cy="3027442"/>
          </a:xfrm>
          <a:prstGeom prst="rect">
            <a:avLst/>
          </a:prstGeom>
        </p:spPr>
      </p:pic>
      <p:pic>
        <p:nvPicPr>
          <p:cNvPr id="456" name="Picture 455">
            <a:extLst>
              <a:ext uri="{FF2B5EF4-FFF2-40B4-BE49-F238E27FC236}">
                <a16:creationId xmlns:a16="http://schemas.microsoft.com/office/drawing/2014/main" id="{923007F2-1399-4C61-993C-767607C46605}"/>
              </a:ext>
            </a:extLst>
          </p:cNvPr>
          <p:cNvPicPr>
            <a:picLocks noChangeAspect="1"/>
          </p:cNvPicPr>
          <p:nvPr/>
        </p:nvPicPr>
        <p:blipFill>
          <a:blip r:embed="rId27"/>
          <a:stretch>
            <a:fillRect/>
          </a:stretch>
        </p:blipFill>
        <p:spPr>
          <a:xfrm>
            <a:off x="1362205" y="35673226"/>
            <a:ext cx="1724913" cy="3014554"/>
          </a:xfrm>
          <a:prstGeom prst="rect">
            <a:avLst/>
          </a:prstGeom>
        </p:spPr>
      </p:pic>
      <p:sp>
        <p:nvSpPr>
          <p:cNvPr id="12" name="TextBox 11">
            <a:extLst>
              <a:ext uri="{FF2B5EF4-FFF2-40B4-BE49-F238E27FC236}">
                <a16:creationId xmlns:a16="http://schemas.microsoft.com/office/drawing/2014/main" id="{B555B87E-883B-2347-3BF4-651E17F083F9}"/>
              </a:ext>
            </a:extLst>
          </p:cNvPr>
          <p:cNvSpPr txBox="1"/>
          <p:nvPr/>
        </p:nvSpPr>
        <p:spPr>
          <a:xfrm>
            <a:off x="3560019" y="13681442"/>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chemeClr val="accent2">
                    <a:lumMod val="75000"/>
                  </a:schemeClr>
                </a:solidFill>
                <a:latin typeface="Century Gothic" panose="020B0502020202020204" pitchFamily="34" charset="0"/>
              </a:rPr>
              <a:t>5.5%</a:t>
            </a:r>
          </a:p>
        </p:txBody>
      </p:sp>
      <p:sp>
        <p:nvSpPr>
          <p:cNvPr id="13" name="TextBox 12">
            <a:extLst>
              <a:ext uri="{FF2B5EF4-FFF2-40B4-BE49-F238E27FC236}">
                <a16:creationId xmlns:a16="http://schemas.microsoft.com/office/drawing/2014/main" id="{CC48086B-37F6-7E31-9CB2-A8058C65CBC0}"/>
              </a:ext>
            </a:extLst>
          </p:cNvPr>
          <p:cNvSpPr txBox="1"/>
          <p:nvPr/>
        </p:nvSpPr>
        <p:spPr>
          <a:xfrm>
            <a:off x="5128716" y="13674896"/>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20.6%</a:t>
            </a:r>
          </a:p>
        </p:txBody>
      </p:sp>
      <p:sp>
        <p:nvSpPr>
          <p:cNvPr id="18" name="TextBox 17">
            <a:extLst>
              <a:ext uri="{FF2B5EF4-FFF2-40B4-BE49-F238E27FC236}">
                <a16:creationId xmlns:a16="http://schemas.microsoft.com/office/drawing/2014/main" id="{291D2757-D800-9EB2-C8B5-505F82FAECC1}"/>
              </a:ext>
            </a:extLst>
          </p:cNvPr>
          <p:cNvSpPr txBox="1"/>
          <p:nvPr/>
        </p:nvSpPr>
        <p:spPr>
          <a:xfrm>
            <a:off x="3577294" y="1427820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7.2%</a:t>
            </a:r>
          </a:p>
        </p:txBody>
      </p:sp>
      <p:sp>
        <p:nvSpPr>
          <p:cNvPr id="19" name="TextBox 18">
            <a:extLst>
              <a:ext uri="{FF2B5EF4-FFF2-40B4-BE49-F238E27FC236}">
                <a16:creationId xmlns:a16="http://schemas.microsoft.com/office/drawing/2014/main" id="{CEB49CEB-0ABC-EDCC-E054-81D26D42E74F}"/>
              </a:ext>
            </a:extLst>
          </p:cNvPr>
          <p:cNvSpPr txBox="1"/>
          <p:nvPr/>
        </p:nvSpPr>
        <p:spPr>
          <a:xfrm>
            <a:off x="5125880" y="14283744"/>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20.4%</a:t>
            </a:r>
          </a:p>
        </p:txBody>
      </p:sp>
      <p:sp>
        <p:nvSpPr>
          <p:cNvPr id="22" name="TextBox 21">
            <a:extLst>
              <a:ext uri="{FF2B5EF4-FFF2-40B4-BE49-F238E27FC236}">
                <a16:creationId xmlns:a16="http://schemas.microsoft.com/office/drawing/2014/main" id="{DE920CFD-7D88-C716-3BE2-F430A3D48180}"/>
              </a:ext>
            </a:extLst>
          </p:cNvPr>
          <p:cNvSpPr txBox="1"/>
          <p:nvPr/>
        </p:nvSpPr>
        <p:spPr>
          <a:xfrm>
            <a:off x="3594469" y="14900340"/>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chemeClr val="accent2">
                    <a:lumMod val="75000"/>
                  </a:schemeClr>
                </a:solidFill>
                <a:latin typeface="Century Gothic" panose="020B0502020202020204" pitchFamily="34" charset="0"/>
              </a:rPr>
              <a:t>12.1%</a:t>
            </a:r>
          </a:p>
        </p:txBody>
      </p:sp>
      <p:sp>
        <p:nvSpPr>
          <p:cNvPr id="23" name="TextBox 22">
            <a:extLst>
              <a:ext uri="{FF2B5EF4-FFF2-40B4-BE49-F238E27FC236}">
                <a16:creationId xmlns:a16="http://schemas.microsoft.com/office/drawing/2014/main" id="{55BC225D-AFEF-272F-F7E7-DD7E3CA161F0}"/>
              </a:ext>
            </a:extLst>
          </p:cNvPr>
          <p:cNvSpPr txBox="1"/>
          <p:nvPr/>
        </p:nvSpPr>
        <p:spPr>
          <a:xfrm>
            <a:off x="5125880" y="14877795"/>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00B050"/>
                </a:solidFill>
                <a:latin typeface="Century Gothic" panose="020B0502020202020204" pitchFamily="34" charset="0"/>
              </a:rPr>
              <a:t>31.5%</a:t>
            </a:r>
          </a:p>
        </p:txBody>
      </p:sp>
      <p:sp>
        <p:nvSpPr>
          <p:cNvPr id="25" name="TextBox 24">
            <a:extLst>
              <a:ext uri="{FF2B5EF4-FFF2-40B4-BE49-F238E27FC236}">
                <a16:creationId xmlns:a16="http://schemas.microsoft.com/office/drawing/2014/main" id="{7FA6A7B1-E12D-9A8A-47B0-EDE4BF8CA635}"/>
              </a:ext>
            </a:extLst>
          </p:cNvPr>
          <p:cNvSpPr txBox="1"/>
          <p:nvPr/>
        </p:nvSpPr>
        <p:spPr>
          <a:xfrm>
            <a:off x="3623645" y="16449320"/>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4.8%</a:t>
            </a:r>
          </a:p>
        </p:txBody>
      </p:sp>
      <p:sp>
        <p:nvSpPr>
          <p:cNvPr id="26" name="TextBox 25">
            <a:extLst>
              <a:ext uri="{FF2B5EF4-FFF2-40B4-BE49-F238E27FC236}">
                <a16:creationId xmlns:a16="http://schemas.microsoft.com/office/drawing/2014/main" id="{779B5063-81E9-FE16-4436-F2057BE02283}"/>
              </a:ext>
            </a:extLst>
          </p:cNvPr>
          <p:cNvSpPr txBox="1"/>
          <p:nvPr/>
        </p:nvSpPr>
        <p:spPr>
          <a:xfrm>
            <a:off x="5111683" y="16453331"/>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00B050"/>
                </a:solidFill>
                <a:latin typeface="Century Gothic" panose="020B0502020202020204" pitchFamily="34" charset="0"/>
              </a:rPr>
              <a:t>18.0%</a:t>
            </a:r>
          </a:p>
        </p:txBody>
      </p:sp>
      <p:sp>
        <p:nvSpPr>
          <p:cNvPr id="27" name="TextBox 26">
            <a:extLst>
              <a:ext uri="{FF2B5EF4-FFF2-40B4-BE49-F238E27FC236}">
                <a16:creationId xmlns:a16="http://schemas.microsoft.com/office/drawing/2014/main" id="{791523DA-F7C2-A56A-CD97-BD10497B6F95}"/>
              </a:ext>
            </a:extLst>
          </p:cNvPr>
          <p:cNvSpPr txBox="1"/>
          <p:nvPr/>
        </p:nvSpPr>
        <p:spPr>
          <a:xfrm>
            <a:off x="3628316" y="17071785"/>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1.2%</a:t>
            </a:r>
          </a:p>
        </p:txBody>
      </p:sp>
      <p:sp>
        <p:nvSpPr>
          <p:cNvPr id="28" name="TextBox 27">
            <a:extLst>
              <a:ext uri="{FF2B5EF4-FFF2-40B4-BE49-F238E27FC236}">
                <a16:creationId xmlns:a16="http://schemas.microsoft.com/office/drawing/2014/main" id="{ED64ED15-9AB0-A0CF-06D3-3BE539715055}"/>
              </a:ext>
            </a:extLst>
          </p:cNvPr>
          <p:cNvSpPr txBox="1"/>
          <p:nvPr/>
        </p:nvSpPr>
        <p:spPr>
          <a:xfrm>
            <a:off x="5150110" y="17067350"/>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00B050"/>
                </a:solidFill>
                <a:latin typeface="Century Gothic" panose="020B0502020202020204" pitchFamily="34" charset="0"/>
              </a:rPr>
              <a:t>10.3%</a:t>
            </a:r>
          </a:p>
        </p:txBody>
      </p:sp>
      <p:sp>
        <p:nvSpPr>
          <p:cNvPr id="31" name="TextBox 30">
            <a:extLst>
              <a:ext uri="{FF2B5EF4-FFF2-40B4-BE49-F238E27FC236}">
                <a16:creationId xmlns:a16="http://schemas.microsoft.com/office/drawing/2014/main" id="{CA3BC065-DD57-574A-1296-F242621182ED}"/>
              </a:ext>
            </a:extLst>
          </p:cNvPr>
          <p:cNvSpPr txBox="1"/>
          <p:nvPr/>
        </p:nvSpPr>
        <p:spPr>
          <a:xfrm>
            <a:off x="3594469" y="12471655"/>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5.1%</a:t>
            </a:r>
          </a:p>
        </p:txBody>
      </p:sp>
      <p:sp>
        <p:nvSpPr>
          <p:cNvPr id="32" name="TextBox 31">
            <a:extLst>
              <a:ext uri="{FF2B5EF4-FFF2-40B4-BE49-F238E27FC236}">
                <a16:creationId xmlns:a16="http://schemas.microsoft.com/office/drawing/2014/main" id="{B295FFCE-9FDB-7BBB-1039-9E5D7A3141A6}"/>
              </a:ext>
            </a:extLst>
          </p:cNvPr>
          <p:cNvSpPr txBox="1"/>
          <p:nvPr/>
        </p:nvSpPr>
        <p:spPr>
          <a:xfrm>
            <a:off x="5173687" y="12467380"/>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24.1%</a:t>
            </a:r>
          </a:p>
        </p:txBody>
      </p:sp>
      <p:sp>
        <p:nvSpPr>
          <p:cNvPr id="33" name="TextBox 32">
            <a:extLst>
              <a:ext uri="{FF2B5EF4-FFF2-40B4-BE49-F238E27FC236}">
                <a16:creationId xmlns:a16="http://schemas.microsoft.com/office/drawing/2014/main" id="{618FDA6D-33D3-8244-E29E-D609DDE7D208}"/>
              </a:ext>
            </a:extLst>
          </p:cNvPr>
          <p:cNvSpPr txBox="1"/>
          <p:nvPr/>
        </p:nvSpPr>
        <p:spPr>
          <a:xfrm>
            <a:off x="3594469" y="12996337"/>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15.2%</a:t>
            </a:r>
          </a:p>
        </p:txBody>
      </p:sp>
      <p:sp>
        <p:nvSpPr>
          <p:cNvPr id="35" name="TextBox 34">
            <a:extLst>
              <a:ext uri="{FF2B5EF4-FFF2-40B4-BE49-F238E27FC236}">
                <a16:creationId xmlns:a16="http://schemas.microsoft.com/office/drawing/2014/main" id="{B7C49F15-4162-20EF-4035-26CCF1F9413B}"/>
              </a:ext>
            </a:extLst>
          </p:cNvPr>
          <p:cNvSpPr txBox="1"/>
          <p:nvPr/>
        </p:nvSpPr>
        <p:spPr>
          <a:xfrm>
            <a:off x="5173687" y="12992062"/>
            <a:ext cx="7235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400" b="1" dirty="0">
                <a:solidFill>
                  <a:srgbClr val="C00000"/>
                </a:solidFill>
                <a:latin typeface="Century Gothic" panose="020B0502020202020204" pitchFamily="34" charset="0"/>
              </a:rPr>
              <a:t>48.1%</a:t>
            </a:r>
          </a:p>
        </p:txBody>
      </p:sp>
      <p:sp>
        <p:nvSpPr>
          <p:cNvPr id="36" name="TextBox 35">
            <a:extLst>
              <a:ext uri="{FF2B5EF4-FFF2-40B4-BE49-F238E27FC236}">
                <a16:creationId xmlns:a16="http://schemas.microsoft.com/office/drawing/2014/main" id="{499DF26F-9921-9D1D-7714-674F9463202C}"/>
              </a:ext>
            </a:extLst>
          </p:cNvPr>
          <p:cNvSpPr txBox="1"/>
          <p:nvPr/>
        </p:nvSpPr>
        <p:spPr>
          <a:xfrm>
            <a:off x="2187682" y="679153"/>
            <a:ext cx="2604619" cy="200055"/>
          </a:xfrm>
          <a:prstGeom prst="rect">
            <a:avLst/>
          </a:prstGeom>
          <a:noFill/>
        </p:spPr>
        <p:txBody>
          <a:bodyPr wrap="square" rtlCol="0">
            <a:spAutoFit/>
          </a:bodyPr>
          <a:lstStyle/>
          <a:p>
            <a:pPr algn="ctr"/>
            <a:r>
              <a:rPr lang="en-GB" sz="700" b="1" dirty="0">
                <a:latin typeface="Century Gothic" panose="020B0502020202020204" pitchFamily="34" charset="0"/>
              </a:rPr>
              <a:t>(Next update for 2022/23 will be in autumn 2023)</a:t>
            </a:r>
          </a:p>
        </p:txBody>
      </p:sp>
    </p:spTree>
    <p:extLst>
      <p:ext uri="{BB962C8B-B14F-4D97-AF65-F5344CB8AC3E}">
        <p14:creationId xmlns:p14="http://schemas.microsoft.com/office/powerpoint/2010/main" val="35040419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dbacb29a-54e5-47ab-b9a0-642cca87a3ec">
      <UserInfo>
        <DisplayName>Nicole Mann</DisplayName>
        <AccountId>23</AccountId>
        <AccountType/>
      </UserInfo>
      <UserInfo>
        <DisplayName>Dionne Illingworth</DisplayName>
        <AccountId>13</AccountId>
        <AccountType/>
      </UserInfo>
      <UserInfo>
        <DisplayName>Elissa Barker</DisplayName>
        <AccountId>19</AccountId>
        <AccountType/>
      </UserInfo>
      <UserInfo>
        <DisplayName>Lisa Lewis</DisplayName>
        <AccountId>22</AccountId>
        <AccountType/>
      </UserInfo>
      <UserInfo>
        <DisplayName>David Sanderson</DisplayName>
        <AccountId>17</AccountId>
        <AccountType/>
      </UserInfo>
      <UserInfo>
        <DisplayName>Alan Hartwell</DisplayName>
        <AccountId>32</AccountId>
        <AccountType/>
      </UserInfo>
      <UserInfo>
        <DisplayName>Brian Smeaton</DisplayName>
        <AccountId>14</AccountId>
        <AccountType/>
      </UserInfo>
      <UserInfo>
        <DisplayName>Sarah Elliott</DisplayName>
        <AccountId>1575</AccountId>
        <AccountType/>
      </UserInfo>
    </SharedWithUsers>
    <Issue xmlns="6ac289ba-d317-4424-88df-8186202e4cb7" xsi:nil="true"/>
    <Active_x003f_ xmlns="6ac289ba-d317-4424-88df-8186202e4cb7">true</Active_x003f_>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2F435FDE829B4AA520F9F96424A36F" ma:contentTypeVersion="16" ma:contentTypeDescription="Create a new document." ma:contentTypeScope="" ma:versionID="699d84f7001511f1172d36c78a1d42db">
  <xsd:schema xmlns:xsd="http://www.w3.org/2001/XMLSchema" xmlns:xs="http://www.w3.org/2001/XMLSchema" xmlns:p="http://schemas.microsoft.com/office/2006/metadata/properties" xmlns:ns2="6ac289ba-d317-4424-88df-8186202e4cb7" xmlns:ns3="dbacb29a-54e5-47ab-b9a0-642cca87a3ec" targetNamespace="http://schemas.microsoft.com/office/2006/metadata/properties" ma:root="true" ma:fieldsID="d5a0d0f3b16b28f2cdc7de9727c11df6" ns2:_="" ns3:_="">
    <xsd:import namespace="6ac289ba-d317-4424-88df-8186202e4cb7"/>
    <xsd:import namespace="dbacb29a-54e5-47ab-b9a0-642cca87a3e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Issue" minOccurs="0"/>
                <xsd:element ref="ns2:Active_x003f_"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c289ba-d317-4424-88df-8186202e4c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Issue" ma:index="21" nillable="true" ma:displayName="Issue" ma:format="Dropdown" ma:indexed="true" ma:internalName="Issue" ma:percentage="FALSE">
      <xsd:simpleType>
        <xsd:restriction base="dms:Number"/>
      </xsd:simpleType>
    </xsd:element>
    <xsd:element name="Active_x003f_" ma:index="22" nillable="true" ma:displayName="Active?" ma:default="1" ma:format="Dropdown" ma:internalName="Active_x003f_">
      <xsd:simpleType>
        <xsd:restriction base="dms:Boolea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acb29a-54e5-47ab-b9a0-642cca87a3e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2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B62549-092B-41BC-955B-B1AA2343C7D2}">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dbacb29a-54e5-47ab-b9a0-642cca87a3ec"/>
    <ds:schemaRef ds:uri="6ac289ba-d317-4424-88df-8186202e4cb7"/>
    <ds:schemaRef ds:uri="http://www.w3.org/XML/1998/namespace"/>
  </ds:schemaRefs>
</ds:datastoreItem>
</file>

<file path=customXml/itemProps2.xml><?xml version="1.0" encoding="utf-8"?>
<ds:datastoreItem xmlns:ds="http://schemas.openxmlformats.org/officeDocument/2006/customXml" ds:itemID="{FC6B54CE-1D53-40BA-B218-34FD058B5A92}">
  <ds:schemaRefs>
    <ds:schemaRef ds:uri="http://schemas.microsoft.com/sharepoint/v3/contenttype/forms"/>
  </ds:schemaRefs>
</ds:datastoreItem>
</file>

<file path=customXml/itemProps3.xml><?xml version="1.0" encoding="utf-8"?>
<ds:datastoreItem xmlns:ds="http://schemas.openxmlformats.org/officeDocument/2006/customXml" ds:itemID="{03711C8F-D814-4289-81C3-139249AE1B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c289ba-d317-4424-88df-8186202e4cb7"/>
    <ds:schemaRef ds:uri="dbacb29a-54e5-47ab-b9a0-642cca87a3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3136</TotalTime>
  <Words>2197</Words>
  <Application>Microsoft Macintosh PowerPoint</Application>
  <PresentationFormat>Custom</PresentationFormat>
  <Paragraphs>300</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Gadugi</vt:lpstr>
      <vt:lpstr>Levenim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Mann</dc:creator>
  <cp:lastModifiedBy>Tori Lynn</cp:lastModifiedBy>
  <cp:revision>161</cp:revision>
  <dcterms:created xsi:type="dcterms:W3CDTF">2021-01-12T14:15:57Z</dcterms:created>
  <dcterms:modified xsi:type="dcterms:W3CDTF">2023-11-20T09:31:15Z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0x0101005C2F435FDE829B4AA520F9F96424A36F</vt:lpwstr>
  </property>
</Properties>
</file>